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1" r:id="rId2"/>
    <p:sldId id="393" r:id="rId3"/>
    <p:sldId id="394" r:id="rId4"/>
    <p:sldId id="395" r:id="rId5"/>
    <p:sldId id="396" r:id="rId6"/>
    <p:sldId id="397" r:id="rId7"/>
    <p:sldId id="413" r:id="rId8"/>
    <p:sldId id="407" r:id="rId9"/>
    <p:sldId id="410" r:id="rId10"/>
    <p:sldId id="411" r:id="rId11"/>
    <p:sldId id="414" r:id="rId12"/>
    <p:sldId id="398" r:id="rId13"/>
    <p:sldId id="416" r:id="rId14"/>
    <p:sldId id="415" r:id="rId15"/>
    <p:sldId id="417" r:id="rId16"/>
    <p:sldId id="412" r:id="rId17"/>
    <p:sldId id="401" r:id="rId18"/>
    <p:sldId id="402" r:id="rId19"/>
    <p:sldId id="406" r:id="rId20"/>
    <p:sldId id="403" r:id="rId21"/>
    <p:sldId id="408" r:id="rId22"/>
    <p:sldId id="409" r:id="rId23"/>
  </p:sldIdLst>
  <p:sldSz cx="12192000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2E6FB8AF-2A6F-4E10-A29F-ABB043957E1A}">
          <p14:sldIdLst>
            <p14:sldId id="391"/>
            <p14:sldId id="393"/>
            <p14:sldId id="394"/>
            <p14:sldId id="395"/>
            <p14:sldId id="396"/>
            <p14:sldId id="397"/>
            <p14:sldId id="413"/>
            <p14:sldId id="407"/>
            <p14:sldId id="410"/>
            <p14:sldId id="411"/>
            <p14:sldId id="414"/>
            <p14:sldId id="398"/>
            <p14:sldId id="416"/>
            <p14:sldId id="415"/>
            <p14:sldId id="417"/>
            <p14:sldId id="412"/>
            <p14:sldId id="401"/>
            <p14:sldId id="402"/>
            <p14:sldId id="406"/>
            <p14:sldId id="403"/>
            <p14:sldId id="408"/>
            <p14:sldId id="409"/>
          </p14:sldIdLst>
        </p14:section>
        <p14:section name="Ikke-navngivet sektion" id="{F89792F2-92D2-4A74-9838-133120ACF70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Hausted Nielsen" initials="LHN" lastIdx="5" clrIdx="0"/>
  <p:cmAuthor id="2" name="Per Nielsen" initials="PN" lastIdx="5" clrIdx="1"/>
  <p:cmAuthor id="3" name="Johanne Berner Hansen" initials="JBH" lastIdx="7" clrIdx="2">
    <p:extLst>
      <p:ext uri="{19B8F6BF-5375-455C-9EA6-DF929625EA0E}">
        <p15:presenceInfo xmlns:p15="http://schemas.microsoft.com/office/powerpoint/2012/main" userId="S-1-5-21-2194176828-493137366-2857788325-1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E38"/>
    <a:srgbClr val="C60C30"/>
    <a:srgbClr val="A28E9F"/>
    <a:srgbClr val="FFFFFF"/>
    <a:srgbClr val="5C7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82839-6948-4DA6-A418-A0538457CB13}" v="532" dt="2022-09-08T11:21:44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6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331E9-DF9D-4AE5-A700-390A25FD17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a-DK"/>
        </a:p>
      </dgm:t>
    </dgm:pt>
    <dgm:pt modelId="{0EF081CA-A91D-4612-9BD1-8A1ECAB5C66B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6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dirty="0"/>
            <a:t>Ændringer i den nye barselslov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dirty="0"/>
        </a:p>
      </dgm:t>
    </dgm:pt>
    <dgm:pt modelId="{1CEDFBD9-F3DF-41D3-B06D-FEA08BD3D5FB}" type="parTrans" cxnId="{5A03C4D3-8A53-4F7A-8635-777E0F33F5D2}">
      <dgm:prSet/>
      <dgm:spPr/>
      <dgm:t>
        <a:bodyPr/>
        <a:lstStyle/>
        <a:p>
          <a:endParaRPr lang="da-DK"/>
        </a:p>
      </dgm:t>
    </dgm:pt>
    <dgm:pt modelId="{97ADF84A-73DC-4338-A3F8-2BAE0FBD76A3}" type="sibTrans" cxnId="{5A03C4D3-8A53-4F7A-8635-777E0F33F5D2}">
      <dgm:prSet/>
      <dgm:spPr/>
      <dgm:t>
        <a:bodyPr/>
        <a:lstStyle/>
        <a:p>
          <a:endParaRPr lang="da-DK"/>
        </a:p>
      </dgm:t>
    </dgm:pt>
    <dgm:pt modelId="{B86A44C4-2798-4C1A-A892-582A236666A0}">
      <dgm:prSet phldrT="[Tekst]" custT="1"/>
      <dgm:spPr/>
      <dgm:t>
        <a:bodyPr/>
        <a:lstStyle/>
        <a:p>
          <a:r>
            <a:rPr lang="da-DK" sz="1600" dirty="0"/>
            <a:t>Fraværsret – dagpengeret - </a:t>
          </a:r>
          <a:r>
            <a:rPr lang="da-DK" sz="1600" dirty="0" err="1"/>
            <a:t>lønret</a:t>
          </a:r>
          <a:r>
            <a:rPr lang="da-DK" sz="1600" dirty="0"/>
            <a:t> - refusion</a:t>
          </a:r>
        </a:p>
      </dgm:t>
    </dgm:pt>
    <dgm:pt modelId="{396DB278-1A04-4573-9B8E-F3EADA9E438A}" type="parTrans" cxnId="{20EAE9DE-004B-4956-B8F5-4E67896480E0}">
      <dgm:prSet/>
      <dgm:spPr/>
      <dgm:t>
        <a:bodyPr/>
        <a:lstStyle/>
        <a:p>
          <a:endParaRPr lang="da-DK"/>
        </a:p>
      </dgm:t>
    </dgm:pt>
    <dgm:pt modelId="{32F26E1B-3845-43AC-997D-922664620844}" type="sibTrans" cxnId="{20EAE9DE-004B-4956-B8F5-4E67896480E0}">
      <dgm:prSet/>
      <dgm:spPr/>
      <dgm:t>
        <a:bodyPr/>
        <a:lstStyle/>
        <a:p>
          <a:endParaRPr lang="da-DK"/>
        </a:p>
      </dgm:t>
    </dgm:pt>
    <dgm:pt modelId="{41355092-FC24-47C1-B61C-0F0F1E74CF44}">
      <dgm:prSet phldrT="[Tekst]" custT="1"/>
      <dgm:spPr/>
      <dgm:t>
        <a:bodyPr/>
        <a:lstStyle/>
        <a:p>
          <a:r>
            <a:rPr lang="da-DK" sz="1600" dirty="0"/>
            <a:t>Børneomsorgsdage - Barns 1. sygedag - Omsorgsorlov</a:t>
          </a:r>
        </a:p>
      </dgm:t>
    </dgm:pt>
    <dgm:pt modelId="{89E1BB1C-2CB8-4C34-BA5A-2B1D7EC82794}" type="parTrans" cxnId="{3BC458E2-1D0F-4F24-8B7F-EC1410E67943}">
      <dgm:prSet/>
      <dgm:spPr/>
      <dgm:t>
        <a:bodyPr/>
        <a:lstStyle/>
        <a:p>
          <a:endParaRPr lang="da-DK"/>
        </a:p>
      </dgm:t>
    </dgm:pt>
    <dgm:pt modelId="{18009B3D-0C48-46D0-9491-FC7CA701DD4E}" type="sibTrans" cxnId="{3BC458E2-1D0F-4F24-8B7F-EC1410E67943}">
      <dgm:prSet/>
      <dgm:spPr/>
      <dgm:t>
        <a:bodyPr/>
        <a:lstStyle/>
        <a:p>
          <a:endParaRPr lang="da-DK"/>
        </a:p>
      </dgm:t>
    </dgm:pt>
    <dgm:pt modelId="{1870A601-C4FE-41BB-B444-FA7C9439EB8F}">
      <dgm:prSet phldrT="[Tekst]" custT="1"/>
      <dgm:spPr/>
      <dgm:t>
        <a:bodyPr/>
        <a:lstStyle/>
        <a:p>
          <a:r>
            <a:rPr lang="da-DK" sz="1600" dirty="0"/>
            <a:t>Varsling af orlov</a:t>
          </a:r>
        </a:p>
      </dgm:t>
    </dgm:pt>
    <dgm:pt modelId="{2975357F-52BB-4488-9319-2832DB8D9BC3}" type="parTrans" cxnId="{783277F3-4259-4837-8D66-EF50EC1757A6}">
      <dgm:prSet/>
      <dgm:spPr/>
      <dgm:t>
        <a:bodyPr/>
        <a:lstStyle/>
        <a:p>
          <a:endParaRPr lang="da-DK"/>
        </a:p>
      </dgm:t>
    </dgm:pt>
    <dgm:pt modelId="{B626EFD8-EDB8-4CF5-BEE4-376A45876AFB}" type="sibTrans" cxnId="{783277F3-4259-4837-8D66-EF50EC1757A6}">
      <dgm:prSet/>
      <dgm:spPr/>
      <dgm:t>
        <a:bodyPr/>
        <a:lstStyle/>
        <a:p>
          <a:endParaRPr lang="da-DK"/>
        </a:p>
      </dgm:t>
    </dgm:pt>
    <dgm:pt modelId="{679C6B42-ACD8-414A-895D-93F7C405E82E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6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dirty="0"/>
            <a:t>Udskydelse eller forlængelse af orlov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dirty="0"/>
        </a:p>
      </dgm:t>
    </dgm:pt>
    <dgm:pt modelId="{2C5EDBD1-E25B-4BC3-98F3-1E1594651218}" type="parTrans" cxnId="{DCBF5B5F-5DB8-42FD-A889-D7DFBA9FF448}">
      <dgm:prSet/>
      <dgm:spPr/>
      <dgm:t>
        <a:bodyPr/>
        <a:lstStyle/>
        <a:p>
          <a:endParaRPr lang="da-DK"/>
        </a:p>
      </dgm:t>
    </dgm:pt>
    <dgm:pt modelId="{F93BD9EA-EB29-4A40-9BE3-7CFED1173A00}" type="sibTrans" cxnId="{DCBF5B5F-5DB8-42FD-A889-D7DFBA9FF448}">
      <dgm:prSet/>
      <dgm:spPr/>
      <dgm:t>
        <a:bodyPr/>
        <a:lstStyle/>
        <a:p>
          <a:endParaRPr lang="da-DK"/>
        </a:p>
      </dgm:t>
    </dgm:pt>
    <dgm:pt modelId="{F0780422-0A4A-4C9E-ADEA-587115465B26}">
      <dgm:prSet phldrT="[Teks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dirty="0"/>
            <a:t>Selvstændiges rettigheder</a:t>
          </a:r>
        </a:p>
      </dgm:t>
    </dgm:pt>
    <dgm:pt modelId="{819FCD57-3D59-4C5B-AEDB-56474F4F4126}" type="parTrans" cxnId="{7C162A57-D637-4D38-A882-524CB528C9C5}">
      <dgm:prSet/>
      <dgm:spPr/>
      <dgm:t>
        <a:bodyPr/>
        <a:lstStyle/>
        <a:p>
          <a:endParaRPr lang="da-DK"/>
        </a:p>
      </dgm:t>
    </dgm:pt>
    <dgm:pt modelId="{CE7EE475-4553-49D9-B4E9-3ECC9B68915C}" type="sibTrans" cxnId="{7C162A57-D637-4D38-A882-524CB528C9C5}">
      <dgm:prSet/>
      <dgm:spPr/>
      <dgm:t>
        <a:bodyPr/>
        <a:lstStyle/>
        <a:p>
          <a:endParaRPr lang="da-DK"/>
        </a:p>
      </dgm:t>
    </dgm:pt>
    <dgm:pt modelId="{E1B8E1B6-6AFF-44BF-892D-D95E3FAA9C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dirty="0"/>
            <a:t>Eksempler med og uden overenskomst</a:t>
          </a:r>
        </a:p>
      </dgm:t>
    </dgm:pt>
    <dgm:pt modelId="{994BD74F-6216-4503-AE3D-65BBA99081B1}" type="parTrans" cxnId="{05CC3D78-1977-4CA2-980E-EECF5DAA933E}">
      <dgm:prSet/>
      <dgm:spPr/>
      <dgm:t>
        <a:bodyPr/>
        <a:lstStyle/>
        <a:p>
          <a:endParaRPr lang="da-DK"/>
        </a:p>
      </dgm:t>
    </dgm:pt>
    <dgm:pt modelId="{DD6C4F63-FF8A-4CDF-965A-51CC378DC01D}" type="sibTrans" cxnId="{05CC3D78-1977-4CA2-980E-EECF5DAA933E}">
      <dgm:prSet/>
      <dgm:spPr/>
      <dgm:t>
        <a:bodyPr/>
        <a:lstStyle/>
        <a:p>
          <a:endParaRPr lang="da-DK"/>
        </a:p>
      </dgm:t>
    </dgm:pt>
    <dgm:pt modelId="{81660C18-9968-4FA0-A39D-32BF28588431}" type="pres">
      <dgm:prSet presAssocID="{615331E9-DF9D-4AE5-A700-390A25FD17AB}" presName="Name0" presStyleCnt="0">
        <dgm:presLayoutVars>
          <dgm:chMax val="7"/>
          <dgm:chPref val="7"/>
          <dgm:dir/>
        </dgm:presLayoutVars>
      </dgm:prSet>
      <dgm:spPr/>
    </dgm:pt>
    <dgm:pt modelId="{E504C9CA-F68B-45CC-9DD5-008864804FBF}" type="pres">
      <dgm:prSet presAssocID="{615331E9-DF9D-4AE5-A700-390A25FD17AB}" presName="Name1" presStyleCnt="0"/>
      <dgm:spPr/>
    </dgm:pt>
    <dgm:pt modelId="{38150CA4-FA4F-42C7-9839-C08FB187D60E}" type="pres">
      <dgm:prSet presAssocID="{615331E9-DF9D-4AE5-A700-390A25FD17AB}" presName="cycle" presStyleCnt="0"/>
      <dgm:spPr/>
    </dgm:pt>
    <dgm:pt modelId="{F8159BD2-E549-4DCA-94B8-AF0EAF464D92}" type="pres">
      <dgm:prSet presAssocID="{615331E9-DF9D-4AE5-A700-390A25FD17AB}" presName="srcNode" presStyleLbl="node1" presStyleIdx="0" presStyleCnt="7"/>
      <dgm:spPr/>
    </dgm:pt>
    <dgm:pt modelId="{C6974240-A51B-427D-BE1E-310DD50412B7}" type="pres">
      <dgm:prSet presAssocID="{615331E9-DF9D-4AE5-A700-390A25FD17AB}" presName="conn" presStyleLbl="parChTrans1D2" presStyleIdx="0" presStyleCnt="1"/>
      <dgm:spPr/>
    </dgm:pt>
    <dgm:pt modelId="{760FCC80-C231-4CFC-9FDE-B8004B973194}" type="pres">
      <dgm:prSet presAssocID="{615331E9-DF9D-4AE5-A700-390A25FD17AB}" presName="extraNode" presStyleLbl="node1" presStyleIdx="0" presStyleCnt="7"/>
      <dgm:spPr/>
    </dgm:pt>
    <dgm:pt modelId="{FE98BAB5-827F-4161-A804-D8FC9CD6671E}" type="pres">
      <dgm:prSet presAssocID="{615331E9-DF9D-4AE5-A700-390A25FD17AB}" presName="dstNode" presStyleLbl="node1" presStyleIdx="0" presStyleCnt="7"/>
      <dgm:spPr/>
    </dgm:pt>
    <dgm:pt modelId="{25C3A0C4-8114-40FA-913A-8495E3794177}" type="pres">
      <dgm:prSet presAssocID="{0EF081CA-A91D-4612-9BD1-8A1ECAB5C66B}" presName="text_1" presStyleLbl="node1" presStyleIdx="0" presStyleCnt="7">
        <dgm:presLayoutVars>
          <dgm:bulletEnabled val="1"/>
        </dgm:presLayoutVars>
      </dgm:prSet>
      <dgm:spPr/>
    </dgm:pt>
    <dgm:pt modelId="{CA847AD8-558F-4509-BE89-60BF9A81D196}" type="pres">
      <dgm:prSet presAssocID="{0EF081CA-A91D-4612-9BD1-8A1ECAB5C66B}" presName="accent_1" presStyleCnt="0"/>
      <dgm:spPr/>
    </dgm:pt>
    <dgm:pt modelId="{5765A80D-667B-4D8B-8B94-E81A856D9607}" type="pres">
      <dgm:prSet presAssocID="{0EF081CA-A91D-4612-9BD1-8A1ECAB5C66B}" presName="accentRepeatNode" presStyleLbl="solidFgAcc1" presStyleIdx="0" presStyleCnt="7" custLinFactNeighborX="793" custLinFactNeighborY="-793"/>
      <dgm:spPr/>
    </dgm:pt>
    <dgm:pt modelId="{10AF73A8-4C62-4626-B4DB-9E40580554AF}" type="pres">
      <dgm:prSet presAssocID="{B86A44C4-2798-4C1A-A892-582A236666A0}" presName="text_2" presStyleLbl="node1" presStyleIdx="1" presStyleCnt="7">
        <dgm:presLayoutVars>
          <dgm:bulletEnabled val="1"/>
        </dgm:presLayoutVars>
      </dgm:prSet>
      <dgm:spPr/>
    </dgm:pt>
    <dgm:pt modelId="{F8F1826E-B557-4BE5-8D14-A6E8A8615E5E}" type="pres">
      <dgm:prSet presAssocID="{B86A44C4-2798-4C1A-A892-582A236666A0}" presName="accent_2" presStyleCnt="0"/>
      <dgm:spPr/>
    </dgm:pt>
    <dgm:pt modelId="{8D663A39-EACA-4BE0-8D83-3FD7FF0F84B8}" type="pres">
      <dgm:prSet presAssocID="{B86A44C4-2798-4C1A-A892-582A236666A0}" presName="accentRepeatNode" presStyleLbl="solidFgAcc1" presStyleIdx="1" presStyleCnt="7"/>
      <dgm:spPr/>
    </dgm:pt>
    <dgm:pt modelId="{7502CA6C-7635-4A7F-A045-89EA87EB86BD}" type="pres">
      <dgm:prSet presAssocID="{1870A601-C4FE-41BB-B444-FA7C9439EB8F}" presName="text_3" presStyleLbl="node1" presStyleIdx="2" presStyleCnt="7">
        <dgm:presLayoutVars>
          <dgm:bulletEnabled val="1"/>
        </dgm:presLayoutVars>
      </dgm:prSet>
      <dgm:spPr/>
    </dgm:pt>
    <dgm:pt modelId="{EB3525FB-91B8-4B06-B5FC-B00526652D6A}" type="pres">
      <dgm:prSet presAssocID="{1870A601-C4FE-41BB-B444-FA7C9439EB8F}" presName="accent_3" presStyleCnt="0"/>
      <dgm:spPr/>
    </dgm:pt>
    <dgm:pt modelId="{7CE05E12-45E0-47E6-9005-8C0D0AF2967E}" type="pres">
      <dgm:prSet presAssocID="{1870A601-C4FE-41BB-B444-FA7C9439EB8F}" presName="accentRepeatNode" presStyleLbl="solidFgAcc1" presStyleIdx="2" presStyleCnt="7"/>
      <dgm:spPr/>
    </dgm:pt>
    <dgm:pt modelId="{A1C0C3F5-EBD3-48CB-99BF-D22DD1902FE6}" type="pres">
      <dgm:prSet presAssocID="{679C6B42-ACD8-414A-895D-93F7C405E82E}" presName="text_4" presStyleLbl="node1" presStyleIdx="3" presStyleCnt="7">
        <dgm:presLayoutVars>
          <dgm:bulletEnabled val="1"/>
        </dgm:presLayoutVars>
      </dgm:prSet>
      <dgm:spPr/>
    </dgm:pt>
    <dgm:pt modelId="{CF072ADB-8183-41CF-ACCD-DBC27384414C}" type="pres">
      <dgm:prSet presAssocID="{679C6B42-ACD8-414A-895D-93F7C405E82E}" presName="accent_4" presStyleCnt="0"/>
      <dgm:spPr/>
    </dgm:pt>
    <dgm:pt modelId="{DB7905D5-A2AC-43DC-B4BF-E80F3F6A7D2B}" type="pres">
      <dgm:prSet presAssocID="{679C6B42-ACD8-414A-895D-93F7C405E82E}" presName="accentRepeatNode" presStyleLbl="solidFgAcc1" presStyleIdx="3" presStyleCnt="7"/>
      <dgm:spPr/>
    </dgm:pt>
    <dgm:pt modelId="{E82EFB20-9F97-473B-B850-C8E96A4907A1}" type="pres">
      <dgm:prSet presAssocID="{E1B8E1B6-6AFF-44BF-892D-D95E3FAA9CE5}" presName="text_5" presStyleLbl="node1" presStyleIdx="4" presStyleCnt="7">
        <dgm:presLayoutVars>
          <dgm:bulletEnabled val="1"/>
        </dgm:presLayoutVars>
      </dgm:prSet>
      <dgm:spPr/>
    </dgm:pt>
    <dgm:pt modelId="{305BA513-5D23-47F1-B997-513E01752B4A}" type="pres">
      <dgm:prSet presAssocID="{E1B8E1B6-6AFF-44BF-892D-D95E3FAA9CE5}" presName="accent_5" presStyleCnt="0"/>
      <dgm:spPr/>
    </dgm:pt>
    <dgm:pt modelId="{492A7F44-E390-4E8E-AE9C-88A230FCCDB6}" type="pres">
      <dgm:prSet presAssocID="{E1B8E1B6-6AFF-44BF-892D-D95E3FAA9CE5}" presName="accentRepeatNode" presStyleLbl="solidFgAcc1" presStyleIdx="4" presStyleCnt="7"/>
      <dgm:spPr/>
    </dgm:pt>
    <dgm:pt modelId="{0AE2D3C1-D010-4614-A729-8374D29CD51E}" type="pres">
      <dgm:prSet presAssocID="{F0780422-0A4A-4C9E-ADEA-587115465B26}" presName="text_6" presStyleLbl="node1" presStyleIdx="5" presStyleCnt="7">
        <dgm:presLayoutVars>
          <dgm:bulletEnabled val="1"/>
        </dgm:presLayoutVars>
      </dgm:prSet>
      <dgm:spPr/>
    </dgm:pt>
    <dgm:pt modelId="{15F671C4-E199-4C74-8559-24FF03A2B1D8}" type="pres">
      <dgm:prSet presAssocID="{F0780422-0A4A-4C9E-ADEA-587115465B26}" presName="accent_6" presStyleCnt="0"/>
      <dgm:spPr/>
    </dgm:pt>
    <dgm:pt modelId="{F2BCA57B-EE75-42F7-9191-BCED5A23DAB8}" type="pres">
      <dgm:prSet presAssocID="{F0780422-0A4A-4C9E-ADEA-587115465B26}" presName="accentRepeatNode" presStyleLbl="solidFgAcc1" presStyleIdx="5" presStyleCnt="7"/>
      <dgm:spPr/>
    </dgm:pt>
    <dgm:pt modelId="{DED16A61-0F91-4425-AEAB-D17DD5801059}" type="pres">
      <dgm:prSet presAssocID="{41355092-FC24-47C1-B61C-0F0F1E74CF44}" presName="text_7" presStyleLbl="node1" presStyleIdx="6" presStyleCnt="7">
        <dgm:presLayoutVars>
          <dgm:bulletEnabled val="1"/>
        </dgm:presLayoutVars>
      </dgm:prSet>
      <dgm:spPr/>
    </dgm:pt>
    <dgm:pt modelId="{560BAC9E-5DE6-4565-92E3-B5C2EC7CE8E7}" type="pres">
      <dgm:prSet presAssocID="{41355092-FC24-47C1-B61C-0F0F1E74CF44}" presName="accent_7" presStyleCnt="0"/>
      <dgm:spPr/>
    </dgm:pt>
    <dgm:pt modelId="{1655EB03-BFEA-4646-BF63-B1CF99598507}" type="pres">
      <dgm:prSet presAssocID="{41355092-FC24-47C1-B61C-0F0F1E74CF44}" presName="accentRepeatNode" presStyleLbl="solidFgAcc1" presStyleIdx="6" presStyleCnt="7"/>
      <dgm:spPr/>
    </dgm:pt>
  </dgm:ptLst>
  <dgm:cxnLst>
    <dgm:cxn modelId="{2E05AA19-D0E9-47D8-BA36-AE55650189AC}" type="presOf" srcId="{41355092-FC24-47C1-B61C-0F0F1E74CF44}" destId="{DED16A61-0F91-4425-AEAB-D17DD5801059}" srcOrd="0" destOrd="0" presId="urn:microsoft.com/office/officeart/2008/layout/VerticalCurvedList"/>
    <dgm:cxn modelId="{D428D81E-13B8-4C5C-8656-961EB8A353CB}" type="presOf" srcId="{E1B8E1B6-6AFF-44BF-892D-D95E3FAA9CE5}" destId="{E82EFB20-9F97-473B-B850-C8E96A4907A1}" srcOrd="0" destOrd="0" presId="urn:microsoft.com/office/officeart/2008/layout/VerticalCurvedList"/>
    <dgm:cxn modelId="{904F8A23-E1D0-477C-A1BC-AB88505A4F05}" type="presOf" srcId="{679C6B42-ACD8-414A-895D-93F7C405E82E}" destId="{A1C0C3F5-EBD3-48CB-99BF-D22DD1902FE6}" srcOrd="0" destOrd="0" presId="urn:microsoft.com/office/officeart/2008/layout/VerticalCurvedList"/>
    <dgm:cxn modelId="{6EBFA43B-0FE7-4D0C-BD41-A99746D0C9CF}" type="presOf" srcId="{1870A601-C4FE-41BB-B444-FA7C9439EB8F}" destId="{7502CA6C-7635-4A7F-A045-89EA87EB86BD}" srcOrd="0" destOrd="0" presId="urn:microsoft.com/office/officeart/2008/layout/VerticalCurvedList"/>
    <dgm:cxn modelId="{0EE5EF40-A1AC-4537-BBD8-C648FB017243}" type="presOf" srcId="{0EF081CA-A91D-4612-9BD1-8A1ECAB5C66B}" destId="{25C3A0C4-8114-40FA-913A-8495E3794177}" srcOrd="0" destOrd="0" presId="urn:microsoft.com/office/officeart/2008/layout/VerticalCurvedList"/>
    <dgm:cxn modelId="{DCBF5B5F-5DB8-42FD-A889-D7DFBA9FF448}" srcId="{615331E9-DF9D-4AE5-A700-390A25FD17AB}" destId="{679C6B42-ACD8-414A-895D-93F7C405E82E}" srcOrd="3" destOrd="0" parTransId="{2C5EDBD1-E25B-4BC3-98F3-1E1594651218}" sibTransId="{F93BD9EA-EB29-4A40-9BE3-7CFED1173A00}"/>
    <dgm:cxn modelId="{CB2E6752-BF12-4040-820B-8FA3E2B14D3E}" type="presOf" srcId="{F0780422-0A4A-4C9E-ADEA-587115465B26}" destId="{0AE2D3C1-D010-4614-A729-8374D29CD51E}" srcOrd="0" destOrd="0" presId="urn:microsoft.com/office/officeart/2008/layout/VerticalCurvedList"/>
    <dgm:cxn modelId="{7C162A57-D637-4D38-A882-524CB528C9C5}" srcId="{615331E9-DF9D-4AE5-A700-390A25FD17AB}" destId="{F0780422-0A4A-4C9E-ADEA-587115465B26}" srcOrd="5" destOrd="0" parTransId="{819FCD57-3D59-4C5B-AEDB-56474F4F4126}" sibTransId="{CE7EE475-4553-49D9-B4E9-3ECC9B68915C}"/>
    <dgm:cxn modelId="{05CC3D78-1977-4CA2-980E-EECF5DAA933E}" srcId="{615331E9-DF9D-4AE5-A700-390A25FD17AB}" destId="{E1B8E1B6-6AFF-44BF-892D-D95E3FAA9CE5}" srcOrd="4" destOrd="0" parTransId="{994BD74F-6216-4503-AE3D-65BBA99081B1}" sibTransId="{DD6C4F63-FF8A-4CDF-965A-51CC378DC01D}"/>
    <dgm:cxn modelId="{E310F4CD-6A61-44B2-B919-03AA42B758B0}" type="presOf" srcId="{615331E9-DF9D-4AE5-A700-390A25FD17AB}" destId="{81660C18-9968-4FA0-A39D-32BF28588431}" srcOrd="0" destOrd="0" presId="urn:microsoft.com/office/officeart/2008/layout/VerticalCurvedList"/>
    <dgm:cxn modelId="{5A03C4D3-8A53-4F7A-8635-777E0F33F5D2}" srcId="{615331E9-DF9D-4AE5-A700-390A25FD17AB}" destId="{0EF081CA-A91D-4612-9BD1-8A1ECAB5C66B}" srcOrd="0" destOrd="0" parTransId="{1CEDFBD9-F3DF-41D3-B06D-FEA08BD3D5FB}" sibTransId="{97ADF84A-73DC-4338-A3F8-2BAE0FBD76A3}"/>
    <dgm:cxn modelId="{A0FCE4D6-0499-4686-8939-3462D374A9EF}" type="presOf" srcId="{97ADF84A-73DC-4338-A3F8-2BAE0FBD76A3}" destId="{C6974240-A51B-427D-BE1E-310DD50412B7}" srcOrd="0" destOrd="0" presId="urn:microsoft.com/office/officeart/2008/layout/VerticalCurvedList"/>
    <dgm:cxn modelId="{20EAE9DE-004B-4956-B8F5-4E67896480E0}" srcId="{615331E9-DF9D-4AE5-A700-390A25FD17AB}" destId="{B86A44C4-2798-4C1A-A892-582A236666A0}" srcOrd="1" destOrd="0" parTransId="{396DB278-1A04-4573-9B8E-F3EADA9E438A}" sibTransId="{32F26E1B-3845-43AC-997D-922664620844}"/>
    <dgm:cxn modelId="{3BC458E2-1D0F-4F24-8B7F-EC1410E67943}" srcId="{615331E9-DF9D-4AE5-A700-390A25FD17AB}" destId="{41355092-FC24-47C1-B61C-0F0F1E74CF44}" srcOrd="6" destOrd="0" parTransId="{89E1BB1C-2CB8-4C34-BA5A-2B1D7EC82794}" sibTransId="{18009B3D-0C48-46D0-9491-FC7CA701DD4E}"/>
    <dgm:cxn modelId="{783277F3-4259-4837-8D66-EF50EC1757A6}" srcId="{615331E9-DF9D-4AE5-A700-390A25FD17AB}" destId="{1870A601-C4FE-41BB-B444-FA7C9439EB8F}" srcOrd="2" destOrd="0" parTransId="{2975357F-52BB-4488-9319-2832DB8D9BC3}" sibTransId="{B626EFD8-EDB8-4CF5-BEE4-376A45876AFB}"/>
    <dgm:cxn modelId="{987A75F6-AFC0-44F6-A985-28777C22370C}" type="presOf" srcId="{B86A44C4-2798-4C1A-A892-582A236666A0}" destId="{10AF73A8-4C62-4626-B4DB-9E40580554AF}" srcOrd="0" destOrd="0" presId="urn:microsoft.com/office/officeart/2008/layout/VerticalCurvedList"/>
    <dgm:cxn modelId="{F3FDCA7B-3884-49F4-91C7-A916F5397E94}" type="presParOf" srcId="{81660C18-9968-4FA0-A39D-32BF28588431}" destId="{E504C9CA-F68B-45CC-9DD5-008864804FBF}" srcOrd="0" destOrd="0" presId="urn:microsoft.com/office/officeart/2008/layout/VerticalCurvedList"/>
    <dgm:cxn modelId="{23D05D77-3109-4C52-9FEF-F049A6F845E0}" type="presParOf" srcId="{E504C9CA-F68B-45CC-9DD5-008864804FBF}" destId="{38150CA4-FA4F-42C7-9839-C08FB187D60E}" srcOrd="0" destOrd="0" presId="urn:microsoft.com/office/officeart/2008/layout/VerticalCurvedList"/>
    <dgm:cxn modelId="{855F7888-FF68-492C-A524-89A12DA7A7D9}" type="presParOf" srcId="{38150CA4-FA4F-42C7-9839-C08FB187D60E}" destId="{F8159BD2-E549-4DCA-94B8-AF0EAF464D92}" srcOrd="0" destOrd="0" presId="urn:microsoft.com/office/officeart/2008/layout/VerticalCurvedList"/>
    <dgm:cxn modelId="{53BADF34-900A-44CC-9660-32704D2780DA}" type="presParOf" srcId="{38150CA4-FA4F-42C7-9839-C08FB187D60E}" destId="{C6974240-A51B-427D-BE1E-310DD50412B7}" srcOrd="1" destOrd="0" presId="urn:microsoft.com/office/officeart/2008/layout/VerticalCurvedList"/>
    <dgm:cxn modelId="{05A1C67F-6573-4A78-AB53-2DDE66B2CDD1}" type="presParOf" srcId="{38150CA4-FA4F-42C7-9839-C08FB187D60E}" destId="{760FCC80-C231-4CFC-9FDE-B8004B973194}" srcOrd="2" destOrd="0" presId="urn:microsoft.com/office/officeart/2008/layout/VerticalCurvedList"/>
    <dgm:cxn modelId="{DC2A575E-628D-4749-90A0-02507A00F511}" type="presParOf" srcId="{38150CA4-FA4F-42C7-9839-C08FB187D60E}" destId="{FE98BAB5-827F-4161-A804-D8FC9CD6671E}" srcOrd="3" destOrd="0" presId="urn:microsoft.com/office/officeart/2008/layout/VerticalCurvedList"/>
    <dgm:cxn modelId="{109E31DA-279C-40FA-B779-A31BD4EE0659}" type="presParOf" srcId="{E504C9CA-F68B-45CC-9DD5-008864804FBF}" destId="{25C3A0C4-8114-40FA-913A-8495E3794177}" srcOrd="1" destOrd="0" presId="urn:microsoft.com/office/officeart/2008/layout/VerticalCurvedList"/>
    <dgm:cxn modelId="{F01FE29E-AD7C-4613-9D8A-BA2E0E001D3D}" type="presParOf" srcId="{E504C9CA-F68B-45CC-9DD5-008864804FBF}" destId="{CA847AD8-558F-4509-BE89-60BF9A81D196}" srcOrd="2" destOrd="0" presId="urn:microsoft.com/office/officeart/2008/layout/VerticalCurvedList"/>
    <dgm:cxn modelId="{B1625CA7-350C-4028-9CBA-ADF57BC317E8}" type="presParOf" srcId="{CA847AD8-558F-4509-BE89-60BF9A81D196}" destId="{5765A80D-667B-4D8B-8B94-E81A856D9607}" srcOrd="0" destOrd="0" presId="urn:microsoft.com/office/officeart/2008/layout/VerticalCurvedList"/>
    <dgm:cxn modelId="{9964916D-DA1E-4C2C-86BB-12CBF635C1A6}" type="presParOf" srcId="{E504C9CA-F68B-45CC-9DD5-008864804FBF}" destId="{10AF73A8-4C62-4626-B4DB-9E40580554AF}" srcOrd="3" destOrd="0" presId="urn:microsoft.com/office/officeart/2008/layout/VerticalCurvedList"/>
    <dgm:cxn modelId="{419B45B4-D33B-4574-8463-2AE35A3BA0CD}" type="presParOf" srcId="{E504C9CA-F68B-45CC-9DD5-008864804FBF}" destId="{F8F1826E-B557-4BE5-8D14-A6E8A8615E5E}" srcOrd="4" destOrd="0" presId="urn:microsoft.com/office/officeart/2008/layout/VerticalCurvedList"/>
    <dgm:cxn modelId="{997A7EF3-ECA1-4D25-B446-13FB9F972903}" type="presParOf" srcId="{F8F1826E-B557-4BE5-8D14-A6E8A8615E5E}" destId="{8D663A39-EACA-4BE0-8D83-3FD7FF0F84B8}" srcOrd="0" destOrd="0" presId="urn:microsoft.com/office/officeart/2008/layout/VerticalCurvedList"/>
    <dgm:cxn modelId="{D87A09E7-C741-4698-8439-0F35AD11AC94}" type="presParOf" srcId="{E504C9CA-F68B-45CC-9DD5-008864804FBF}" destId="{7502CA6C-7635-4A7F-A045-89EA87EB86BD}" srcOrd="5" destOrd="0" presId="urn:microsoft.com/office/officeart/2008/layout/VerticalCurvedList"/>
    <dgm:cxn modelId="{CD5E07E1-EB21-40CD-9AC8-B4E380F1C65A}" type="presParOf" srcId="{E504C9CA-F68B-45CC-9DD5-008864804FBF}" destId="{EB3525FB-91B8-4B06-B5FC-B00526652D6A}" srcOrd="6" destOrd="0" presId="urn:microsoft.com/office/officeart/2008/layout/VerticalCurvedList"/>
    <dgm:cxn modelId="{30B8B9C8-199C-4C20-A8ED-519D7B4D5EE4}" type="presParOf" srcId="{EB3525FB-91B8-4B06-B5FC-B00526652D6A}" destId="{7CE05E12-45E0-47E6-9005-8C0D0AF2967E}" srcOrd="0" destOrd="0" presId="urn:microsoft.com/office/officeart/2008/layout/VerticalCurvedList"/>
    <dgm:cxn modelId="{9FEE6696-04AF-4518-A570-78220CB8DAD5}" type="presParOf" srcId="{E504C9CA-F68B-45CC-9DD5-008864804FBF}" destId="{A1C0C3F5-EBD3-48CB-99BF-D22DD1902FE6}" srcOrd="7" destOrd="0" presId="urn:microsoft.com/office/officeart/2008/layout/VerticalCurvedList"/>
    <dgm:cxn modelId="{6431AB2B-D3BE-4383-AA49-D8C2686C4B08}" type="presParOf" srcId="{E504C9CA-F68B-45CC-9DD5-008864804FBF}" destId="{CF072ADB-8183-41CF-ACCD-DBC27384414C}" srcOrd="8" destOrd="0" presId="urn:microsoft.com/office/officeart/2008/layout/VerticalCurvedList"/>
    <dgm:cxn modelId="{012F782C-871D-4BE1-888C-B1D79B5B218E}" type="presParOf" srcId="{CF072ADB-8183-41CF-ACCD-DBC27384414C}" destId="{DB7905D5-A2AC-43DC-B4BF-E80F3F6A7D2B}" srcOrd="0" destOrd="0" presId="urn:microsoft.com/office/officeart/2008/layout/VerticalCurvedList"/>
    <dgm:cxn modelId="{7BBD79C2-A292-488F-8655-FC3891726D1F}" type="presParOf" srcId="{E504C9CA-F68B-45CC-9DD5-008864804FBF}" destId="{E82EFB20-9F97-473B-B850-C8E96A4907A1}" srcOrd="9" destOrd="0" presId="urn:microsoft.com/office/officeart/2008/layout/VerticalCurvedList"/>
    <dgm:cxn modelId="{FEC5ADE7-8872-496F-8E22-4B7873F33FBF}" type="presParOf" srcId="{E504C9CA-F68B-45CC-9DD5-008864804FBF}" destId="{305BA513-5D23-47F1-B997-513E01752B4A}" srcOrd="10" destOrd="0" presId="urn:microsoft.com/office/officeart/2008/layout/VerticalCurvedList"/>
    <dgm:cxn modelId="{F746DCDD-27D5-466A-9C23-1FDFF3A8E3CF}" type="presParOf" srcId="{305BA513-5D23-47F1-B997-513E01752B4A}" destId="{492A7F44-E390-4E8E-AE9C-88A230FCCDB6}" srcOrd="0" destOrd="0" presId="urn:microsoft.com/office/officeart/2008/layout/VerticalCurvedList"/>
    <dgm:cxn modelId="{E0763780-95CA-45B4-81B3-F88281FD0875}" type="presParOf" srcId="{E504C9CA-F68B-45CC-9DD5-008864804FBF}" destId="{0AE2D3C1-D010-4614-A729-8374D29CD51E}" srcOrd="11" destOrd="0" presId="urn:microsoft.com/office/officeart/2008/layout/VerticalCurvedList"/>
    <dgm:cxn modelId="{0FC8F120-2130-4D1D-85F2-413A02AA443A}" type="presParOf" srcId="{E504C9CA-F68B-45CC-9DD5-008864804FBF}" destId="{15F671C4-E199-4C74-8559-24FF03A2B1D8}" srcOrd="12" destOrd="0" presId="urn:microsoft.com/office/officeart/2008/layout/VerticalCurvedList"/>
    <dgm:cxn modelId="{DE2A0670-339C-4760-B5A1-93BC7625162A}" type="presParOf" srcId="{15F671C4-E199-4C74-8559-24FF03A2B1D8}" destId="{F2BCA57B-EE75-42F7-9191-BCED5A23DAB8}" srcOrd="0" destOrd="0" presId="urn:microsoft.com/office/officeart/2008/layout/VerticalCurvedList"/>
    <dgm:cxn modelId="{9CDB4F2C-3E2F-4966-92A3-A1805D12E6EB}" type="presParOf" srcId="{E504C9CA-F68B-45CC-9DD5-008864804FBF}" destId="{DED16A61-0F91-4425-AEAB-D17DD5801059}" srcOrd="13" destOrd="0" presId="urn:microsoft.com/office/officeart/2008/layout/VerticalCurvedList"/>
    <dgm:cxn modelId="{2B74A688-4383-4CC9-A23F-8A4F6DD0FE7A}" type="presParOf" srcId="{E504C9CA-F68B-45CC-9DD5-008864804FBF}" destId="{560BAC9E-5DE6-4565-92E3-B5C2EC7CE8E7}" srcOrd="14" destOrd="0" presId="urn:microsoft.com/office/officeart/2008/layout/VerticalCurvedList"/>
    <dgm:cxn modelId="{F1E215D3-CDCE-4123-8407-68FF84C6E551}" type="presParOf" srcId="{560BAC9E-5DE6-4565-92E3-B5C2EC7CE8E7}" destId="{1655EB03-BFEA-4646-BF63-B1CF9959850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4240-A51B-427D-BE1E-310DD50412B7}">
      <dsp:nvSpPr>
        <dsp:cNvPr id="0" name=""/>
        <dsp:cNvSpPr/>
      </dsp:nvSpPr>
      <dsp:spPr>
        <a:xfrm>
          <a:off x="-4611798" y="-707210"/>
          <a:ext cx="5494715" cy="5494715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3A0C4-8114-40FA-913A-8495E3794177}">
      <dsp:nvSpPr>
        <dsp:cNvPr id="0" name=""/>
        <dsp:cNvSpPr/>
      </dsp:nvSpPr>
      <dsp:spPr>
        <a:xfrm>
          <a:off x="286232" y="185490"/>
          <a:ext cx="5602895" cy="37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kern="1200" dirty="0"/>
            <a:t>Ændringer i den nye barselslov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</dsp:txBody>
      <dsp:txXfrm>
        <a:off x="286232" y="185490"/>
        <a:ext cx="5602895" cy="370817"/>
      </dsp:txXfrm>
    </dsp:sp>
    <dsp:sp modelId="{5765A80D-667B-4D8B-8B94-E81A856D9607}">
      <dsp:nvSpPr>
        <dsp:cNvPr id="0" name=""/>
        <dsp:cNvSpPr/>
      </dsp:nvSpPr>
      <dsp:spPr>
        <a:xfrm>
          <a:off x="58147" y="135462"/>
          <a:ext cx="463521" cy="463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F73A8-4C62-4626-B4DB-9E40580554AF}">
      <dsp:nvSpPr>
        <dsp:cNvPr id="0" name=""/>
        <dsp:cNvSpPr/>
      </dsp:nvSpPr>
      <dsp:spPr>
        <a:xfrm>
          <a:off x="622040" y="742042"/>
          <a:ext cx="5267087" cy="37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Fraværsret – dagpengeret - </a:t>
          </a:r>
          <a:r>
            <a:rPr lang="da-DK" sz="1600" kern="1200" dirty="0" err="1"/>
            <a:t>lønret</a:t>
          </a:r>
          <a:r>
            <a:rPr lang="da-DK" sz="1600" kern="1200" dirty="0"/>
            <a:t> - refusion</a:t>
          </a:r>
        </a:p>
      </dsp:txBody>
      <dsp:txXfrm>
        <a:off x="622040" y="742042"/>
        <a:ext cx="5267087" cy="370817"/>
      </dsp:txXfrm>
    </dsp:sp>
    <dsp:sp modelId="{8D663A39-EACA-4BE0-8D83-3FD7FF0F84B8}">
      <dsp:nvSpPr>
        <dsp:cNvPr id="0" name=""/>
        <dsp:cNvSpPr/>
      </dsp:nvSpPr>
      <dsp:spPr>
        <a:xfrm>
          <a:off x="390280" y="695690"/>
          <a:ext cx="463521" cy="463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2CA6C-7635-4A7F-A045-89EA87EB86BD}">
      <dsp:nvSpPr>
        <dsp:cNvPr id="0" name=""/>
        <dsp:cNvSpPr/>
      </dsp:nvSpPr>
      <dsp:spPr>
        <a:xfrm>
          <a:off x="806062" y="1298186"/>
          <a:ext cx="5083065" cy="37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Varsling af orlov</a:t>
          </a:r>
        </a:p>
      </dsp:txBody>
      <dsp:txXfrm>
        <a:off x="806062" y="1298186"/>
        <a:ext cx="5083065" cy="370817"/>
      </dsp:txXfrm>
    </dsp:sp>
    <dsp:sp modelId="{7CE05E12-45E0-47E6-9005-8C0D0AF2967E}">
      <dsp:nvSpPr>
        <dsp:cNvPr id="0" name=""/>
        <dsp:cNvSpPr/>
      </dsp:nvSpPr>
      <dsp:spPr>
        <a:xfrm>
          <a:off x="574301" y="1251834"/>
          <a:ext cx="463521" cy="463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0C3F5-EBD3-48CB-99BF-D22DD1902FE6}">
      <dsp:nvSpPr>
        <dsp:cNvPr id="0" name=""/>
        <dsp:cNvSpPr/>
      </dsp:nvSpPr>
      <dsp:spPr>
        <a:xfrm>
          <a:off x="864818" y="1854738"/>
          <a:ext cx="5024309" cy="37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a-DK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kern="1200" dirty="0"/>
            <a:t>Udskydelse eller forlængelse af orlov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</dsp:txBody>
      <dsp:txXfrm>
        <a:off x="864818" y="1854738"/>
        <a:ext cx="5024309" cy="370817"/>
      </dsp:txXfrm>
    </dsp:sp>
    <dsp:sp modelId="{DB7905D5-A2AC-43DC-B4BF-E80F3F6A7D2B}">
      <dsp:nvSpPr>
        <dsp:cNvPr id="0" name=""/>
        <dsp:cNvSpPr/>
      </dsp:nvSpPr>
      <dsp:spPr>
        <a:xfrm>
          <a:off x="633057" y="1808386"/>
          <a:ext cx="463521" cy="463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EFB20-9F97-473B-B850-C8E96A4907A1}">
      <dsp:nvSpPr>
        <dsp:cNvPr id="0" name=""/>
        <dsp:cNvSpPr/>
      </dsp:nvSpPr>
      <dsp:spPr>
        <a:xfrm>
          <a:off x="806062" y="2411290"/>
          <a:ext cx="5083065" cy="37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6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600" kern="1200" dirty="0"/>
            <a:t>Eksempler med og uden overenskomst</a:t>
          </a:r>
        </a:p>
      </dsp:txBody>
      <dsp:txXfrm>
        <a:off x="806062" y="2411290"/>
        <a:ext cx="5083065" cy="370817"/>
      </dsp:txXfrm>
    </dsp:sp>
    <dsp:sp modelId="{492A7F44-E390-4E8E-AE9C-88A230FCCDB6}">
      <dsp:nvSpPr>
        <dsp:cNvPr id="0" name=""/>
        <dsp:cNvSpPr/>
      </dsp:nvSpPr>
      <dsp:spPr>
        <a:xfrm>
          <a:off x="574301" y="2364938"/>
          <a:ext cx="463521" cy="463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2D3C1-D010-4614-A729-8374D29CD51E}">
      <dsp:nvSpPr>
        <dsp:cNvPr id="0" name=""/>
        <dsp:cNvSpPr/>
      </dsp:nvSpPr>
      <dsp:spPr>
        <a:xfrm>
          <a:off x="622040" y="2967434"/>
          <a:ext cx="5267087" cy="37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Selvstændiges rettigheder</a:t>
          </a:r>
        </a:p>
      </dsp:txBody>
      <dsp:txXfrm>
        <a:off x="622040" y="2967434"/>
        <a:ext cx="5267087" cy="370817"/>
      </dsp:txXfrm>
    </dsp:sp>
    <dsp:sp modelId="{F2BCA57B-EE75-42F7-9191-BCED5A23DAB8}">
      <dsp:nvSpPr>
        <dsp:cNvPr id="0" name=""/>
        <dsp:cNvSpPr/>
      </dsp:nvSpPr>
      <dsp:spPr>
        <a:xfrm>
          <a:off x="390280" y="2921082"/>
          <a:ext cx="463521" cy="463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16A61-0F91-4425-AEAB-D17DD5801059}">
      <dsp:nvSpPr>
        <dsp:cNvPr id="0" name=""/>
        <dsp:cNvSpPr/>
      </dsp:nvSpPr>
      <dsp:spPr>
        <a:xfrm>
          <a:off x="286232" y="3523986"/>
          <a:ext cx="5602895" cy="3708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3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Børneomsorgsdage - Barns 1. sygedag - Omsorgsorlov</a:t>
          </a:r>
        </a:p>
      </dsp:txBody>
      <dsp:txXfrm>
        <a:off x="286232" y="3523986"/>
        <a:ext cx="5602895" cy="370817"/>
      </dsp:txXfrm>
    </dsp:sp>
    <dsp:sp modelId="{1655EB03-BFEA-4646-BF63-B1CF99598507}">
      <dsp:nvSpPr>
        <dsp:cNvPr id="0" name=""/>
        <dsp:cNvSpPr/>
      </dsp:nvSpPr>
      <dsp:spPr>
        <a:xfrm>
          <a:off x="54471" y="3477634"/>
          <a:ext cx="463521" cy="463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E6AC7-8DB3-44D0-816B-757D39630354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6EF6-F8A8-4759-A217-88C79FB77C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36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C7395-8B9F-42FA-A1AD-F641F5834A70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EC531-2BEE-4E7B-BFDC-2F7DA5F948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Baggrund: EU-direktiv implementeret i dansk ret – barselsloven – ligestilling – modernisering ift. nye familieformer (LGBT) – fleksibilitet i familielivet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EC531-2BEE-4E7B-BFDC-2F7DA5F9488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14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1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7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82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91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98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79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60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363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74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04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3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-87549" y="-135569"/>
            <a:ext cx="12850238" cy="1382477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75000">
                <a:srgbClr val="5C7F92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0AE2-868E-45E3-9955-D4730A178E68}" type="datetimeFigureOut">
              <a:rPr lang="da-DK" smtClean="0"/>
              <a:t>08-09-2022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642B-80EF-4331-86AB-96346A64BE7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9547303" y="6164679"/>
            <a:ext cx="2198451" cy="614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Frutiger LT Std 55 Roman" panose="020B06020202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Arbejder for dig!</a:t>
            </a:r>
          </a:p>
        </p:txBody>
      </p:sp>
      <p:cxnSp>
        <p:nvCxnSpPr>
          <p:cNvPr id="11" name="Lige forbindelse 10"/>
          <p:cNvCxnSpPr/>
          <p:nvPr userDrawn="1"/>
        </p:nvCxnSpPr>
        <p:spPr>
          <a:xfrm flipV="1">
            <a:off x="3196804" y="6590581"/>
            <a:ext cx="8033426" cy="9728"/>
          </a:xfrm>
          <a:prstGeom prst="line">
            <a:avLst/>
          </a:prstGeom>
          <a:ln w="2540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0" y="6132592"/>
            <a:ext cx="2219528" cy="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br.dk/bog/graviditet-barsel-og-orlov" TargetMode="External"/><Relationship Id="rId2" Type="http://schemas.openxmlformats.org/officeDocument/2006/relationships/hyperlink" Target="https://film.atp.dk/atp-barsel-for-arbejdsgive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virk.dk/vejledning/ba-barselsdagpenge/ba-arbejdsgiver/" TargetMode="External"/><Relationship Id="rId4" Type="http://schemas.openxmlformats.org/officeDocument/2006/relationships/hyperlink" Target="https://virk.dk/vejledning/ba-barselsdagpeng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mailto:info@dbr.dk" TargetMode="External"/><Relationship Id="rId2" Type="http://schemas.openxmlformats.org/officeDocument/2006/relationships/hyperlink" Target="mailto:mv@dbr.d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k.dk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9421" y="1443574"/>
            <a:ext cx="6194781" cy="11343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Kend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de nye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barselsregler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522ED1-6D86-4E4B-84D4-F699FD9AD4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4499" y="2675891"/>
            <a:ext cx="4169557" cy="2249792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4400" dirty="0">
                <a:solidFill>
                  <a:schemeClr val="tx2">
                    <a:lumMod val="75000"/>
                  </a:schemeClr>
                </a:solidFill>
              </a:rPr>
              <a:t>Webinar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</a:rPr>
              <a:t>8. </a:t>
            </a:r>
            <a:r>
              <a:rPr lang="en-US" sz="7200" dirty="0" err="1">
                <a:solidFill>
                  <a:schemeClr val="tx2">
                    <a:lumMod val="75000"/>
                  </a:schemeClr>
                </a:solidFill>
              </a:rPr>
              <a:t>september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</a:rPr>
              <a:t> 2022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v/ Mille Vollmer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Personalejuridisk medlemskonsulent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6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Johanne Berner Hansen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6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Juridisk chef, </a:t>
            </a:r>
            <a:r>
              <a:rPr lang="en-US" sz="64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advokat</a:t>
            </a:r>
            <a:endParaRPr lang="en-US" sz="6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5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Mænd kan være længere tid på barsel, end du tror - HK">
            <a:extLst>
              <a:ext uri="{FF2B5EF4-FFF2-40B4-BE49-F238E27FC236}">
                <a16:creationId xmlns:a16="http://schemas.microsoft.com/office/drawing/2014/main" id="{88DA3A20-5CBE-2465-B515-8D10249F5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t="7218" r="19375" b="2"/>
          <a:stretch/>
        </p:blipFill>
        <p:spPr bwMode="auto">
          <a:xfrm>
            <a:off x="500038" y="1531899"/>
            <a:ext cx="6249020" cy="478375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4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Udskydelse </a:t>
            </a:r>
            <a:r>
              <a:rPr lang="da-DK" u="sng" dirty="0">
                <a:solidFill>
                  <a:schemeClr val="bg1"/>
                </a:solidFill>
              </a:rPr>
              <a:t>eller</a:t>
            </a:r>
            <a:r>
              <a:rPr lang="da-DK" dirty="0">
                <a:solidFill>
                  <a:schemeClr val="bg1"/>
                </a:solidFill>
              </a:rPr>
              <a:t> forlængelse af orlov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F6CAEA1-2706-58D5-849E-05053E28AC0A}"/>
              </a:ext>
            </a:extLst>
          </p:cNvPr>
          <p:cNvSpPr txBox="1"/>
          <p:nvPr/>
        </p:nvSpPr>
        <p:spPr>
          <a:xfrm>
            <a:off x="1545337" y="1965960"/>
            <a:ext cx="6812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Udskydelse af op til 13 uger (med dagpenge)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Begge forældre kan hver udskyde op til 13 ugers orlov til senere afholdelse inden barnet fylder 9 år (dog ikke de øremærkede 9 uger)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5 af de 13 uger er </a:t>
            </a:r>
            <a:r>
              <a:rPr lang="da-DK" sz="1600" i="1" dirty="0" err="1"/>
              <a:t>retsbaseret</a:t>
            </a:r>
            <a:r>
              <a:rPr lang="da-DK" sz="1600" dirty="0"/>
              <a:t> udskudt orlov som medfølger til evt. ny arbejdsgiver (dagpengene følger med)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 resterende 8 uger kan udskydes, men det skal aftales med arbejdsgiver og det kan ikke tages med til evt. ny arbejdsgiver Det kræver en ny aftale med den nye arbejdsgiver. </a:t>
            </a:r>
          </a:p>
        </p:txBody>
      </p:sp>
    </p:spTree>
    <p:extLst>
      <p:ext uri="{BB962C8B-B14F-4D97-AF65-F5344CB8AC3E}">
        <p14:creationId xmlns:p14="http://schemas.microsoft.com/office/powerpoint/2010/main" val="36168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Udskydelse </a:t>
            </a:r>
            <a:r>
              <a:rPr lang="da-DK" u="sng" dirty="0">
                <a:solidFill>
                  <a:schemeClr val="bg1"/>
                </a:solidFill>
              </a:rPr>
              <a:t>eller</a:t>
            </a:r>
            <a:r>
              <a:rPr lang="da-DK" dirty="0">
                <a:solidFill>
                  <a:schemeClr val="bg1"/>
                </a:solidFill>
              </a:rPr>
              <a:t> forlængelse af orlov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F6CAEA1-2706-58D5-849E-05053E28AC0A}"/>
              </a:ext>
            </a:extLst>
          </p:cNvPr>
          <p:cNvSpPr txBox="1"/>
          <p:nvPr/>
        </p:nvSpPr>
        <p:spPr>
          <a:xfrm>
            <a:off x="1545337" y="1965960"/>
            <a:ext cx="68122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Forlængelse af orlov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Begge forældre kan hver forlænge orloven med 8 eller 14 uger (uden dagpengeret)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Der kan ikke både udskydes og forlænges orlov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Man kan forlænge orloven, hvis man fx vil nedsætte arbejdstiden i en periode (fx en dag om ugen eller 1 time om dagen)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Man kan også holde orlov med fravær hele ugen – er uden løn og uden dagpenge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3217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Eksp</a:t>
            </a:r>
            <a:r>
              <a:rPr lang="da-DK" dirty="0">
                <a:solidFill>
                  <a:schemeClr val="bg1"/>
                </a:solidFill>
              </a:rPr>
              <a:t>. mekaniker/svend </a:t>
            </a:r>
            <a:r>
              <a:rPr lang="da-DK" u="sng" dirty="0">
                <a:solidFill>
                  <a:schemeClr val="bg1"/>
                </a:solidFill>
              </a:rPr>
              <a:t>uden</a:t>
            </a:r>
            <a:r>
              <a:rPr lang="da-DK" dirty="0">
                <a:solidFill>
                  <a:schemeClr val="bg1"/>
                </a:solidFill>
              </a:rPr>
              <a:t> overenskomst</a:t>
            </a:r>
          </a:p>
        </p:txBody>
      </p:sp>
      <p:sp>
        <p:nvSpPr>
          <p:cNvPr id="3" name="Plustegn 2">
            <a:extLst>
              <a:ext uri="{FF2B5EF4-FFF2-40B4-BE49-F238E27FC236}">
                <a16:creationId xmlns:a16="http://schemas.microsoft.com/office/drawing/2014/main" id="{1E086157-2953-0F30-31BB-F1EB3023D92A}"/>
              </a:ext>
            </a:extLst>
          </p:cNvPr>
          <p:cNvSpPr/>
          <p:nvPr/>
        </p:nvSpPr>
        <p:spPr>
          <a:xfrm>
            <a:off x="5747161" y="228724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FCD2F434-EFD5-CEF4-EBD9-C83B5AABDC58}"/>
              </a:ext>
            </a:extLst>
          </p:cNvPr>
          <p:cNvSpPr/>
          <p:nvPr/>
        </p:nvSpPr>
        <p:spPr>
          <a:xfrm>
            <a:off x="2310681" y="1623547"/>
            <a:ext cx="1498333" cy="20573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Fædreorlov </a:t>
            </a:r>
            <a:r>
              <a:rPr lang="da-DK" sz="1100" b="1" dirty="0"/>
              <a:t>med dagpenge (uden løn)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Øremærket, kan ikke overdrages, ej pligt til at holde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10 uger</a:t>
            </a:r>
          </a:p>
          <a:p>
            <a:pPr algn="ctr"/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34986066-B2EC-6C31-8895-1914D674D946}"/>
              </a:ext>
            </a:extLst>
          </p:cNvPr>
          <p:cNvSpPr/>
          <p:nvPr/>
        </p:nvSpPr>
        <p:spPr>
          <a:xfrm>
            <a:off x="4229638" y="1664267"/>
            <a:ext cx="1498332" cy="20573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9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Øremærket – ikke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barnet fylder 1 år</a:t>
            </a:r>
          </a:p>
        </p:txBody>
      </p:sp>
      <p:sp>
        <p:nvSpPr>
          <p:cNvPr id="8" name="Plustegn 7">
            <a:extLst>
              <a:ext uri="{FF2B5EF4-FFF2-40B4-BE49-F238E27FC236}">
                <a16:creationId xmlns:a16="http://schemas.microsoft.com/office/drawing/2014/main" id="{56BCC295-3240-5FE5-2B85-E24C34678C3C}"/>
              </a:ext>
            </a:extLst>
          </p:cNvPr>
          <p:cNvSpPr/>
          <p:nvPr/>
        </p:nvSpPr>
        <p:spPr>
          <a:xfrm>
            <a:off x="3809014" y="229541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307E5DF3-8C8D-1307-8347-4D46A69DDA72}"/>
              </a:ext>
            </a:extLst>
          </p:cNvPr>
          <p:cNvSpPr/>
          <p:nvPr/>
        </p:nvSpPr>
        <p:spPr>
          <a:xfrm>
            <a:off x="6163183" y="1640682"/>
            <a:ext cx="1498332" cy="20443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13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 til mor </a:t>
            </a:r>
            <a:r>
              <a:rPr lang="da-DK" sz="1100" i="1" dirty="0"/>
              <a:t>eller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5 uger kan udskydes indtil barnet fylder 9 år</a:t>
            </a:r>
          </a:p>
          <a:p>
            <a:pPr algn="ctr"/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97FF494-B6ED-E896-8E48-06D93303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0" y="4032240"/>
            <a:ext cx="1143000" cy="117307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D516953-E0CC-8D07-9925-5A8075AD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0" y="1891201"/>
            <a:ext cx="1143000" cy="1157845"/>
          </a:xfrm>
          <a:prstGeom prst="rect">
            <a:avLst/>
          </a:prstGeom>
        </p:spPr>
      </p:pic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16D102A9-017A-4AA2-153D-D6F727C29B12}"/>
              </a:ext>
            </a:extLst>
          </p:cNvPr>
          <p:cNvSpPr/>
          <p:nvPr/>
        </p:nvSpPr>
        <p:spPr>
          <a:xfrm>
            <a:off x="2313445" y="3838302"/>
            <a:ext cx="1491413" cy="20614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Pligt til at holde lige efter fødslen</a:t>
            </a:r>
          </a:p>
          <a:p>
            <a:pPr algn="ctr"/>
            <a:endParaRPr lang="da-DK" dirty="0"/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E91AD7A-A84B-BA81-E9C0-8181B88D9F22}"/>
              </a:ext>
            </a:extLst>
          </p:cNvPr>
          <p:cNvSpPr/>
          <p:nvPr/>
        </p:nvSpPr>
        <p:spPr>
          <a:xfrm>
            <a:off x="4229638" y="3868946"/>
            <a:ext cx="1491412" cy="20308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8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barnet fylder 1 år</a:t>
            </a:r>
            <a:endParaRPr lang="da-DK" dirty="0"/>
          </a:p>
        </p:txBody>
      </p:sp>
      <p:sp>
        <p:nvSpPr>
          <p:cNvPr id="20" name="Plustegn 19">
            <a:extLst>
              <a:ext uri="{FF2B5EF4-FFF2-40B4-BE49-F238E27FC236}">
                <a16:creationId xmlns:a16="http://schemas.microsoft.com/office/drawing/2014/main" id="{99359ACC-0A70-C093-1E2B-83A589E1B746}"/>
              </a:ext>
            </a:extLst>
          </p:cNvPr>
          <p:cNvSpPr/>
          <p:nvPr/>
        </p:nvSpPr>
        <p:spPr>
          <a:xfrm>
            <a:off x="3809014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ustegn 21">
            <a:extLst>
              <a:ext uri="{FF2B5EF4-FFF2-40B4-BE49-F238E27FC236}">
                <a16:creationId xmlns:a16="http://schemas.microsoft.com/office/drawing/2014/main" id="{C81B9B70-5D14-79CF-3500-C896972871E2}"/>
              </a:ext>
            </a:extLst>
          </p:cNvPr>
          <p:cNvSpPr/>
          <p:nvPr/>
        </p:nvSpPr>
        <p:spPr>
          <a:xfrm>
            <a:off x="5742559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E7FE4FE6-BD47-0342-6EC4-9BF02C3399BA}"/>
              </a:ext>
            </a:extLst>
          </p:cNvPr>
          <p:cNvSpPr/>
          <p:nvPr/>
        </p:nvSpPr>
        <p:spPr>
          <a:xfrm>
            <a:off x="6184692" y="3838300"/>
            <a:ext cx="1486174" cy="20308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9 uger</a:t>
            </a:r>
          </a:p>
          <a:p>
            <a:pPr algn="ctr"/>
            <a:endParaRPr lang="da-DK" sz="14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Øremærket – kan ikke overdrages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89BE10B-ACA8-C3D3-2900-CBCC17D0DBF4}"/>
              </a:ext>
            </a:extLst>
          </p:cNvPr>
          <p:cNvSpPr txBox="1"/>
          <p:nvPr/>
        </p:nvSpPr>
        <p:spPr>
          <a:xfrm>
            <a:off x="10050700" y="1706815"/>
            <a:ext cx="1707577" cy="432426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Aftalefrihed</a:t>
            </a:r>
          </a:p>
          <a:p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Løn svarende til dagpengesatsen i alle 24 uger eller kun i nogle af ugerne</a:t>
            </a:r>
          </a:p>
          <a:p>
            <a:endParaRPr lang="da-D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Fuld løn i alle 24 uger eller kun i nogle af ugerne</a:t>
            </a:r>
          </a:p>
          <a:p>
            <a:endParaRPr lang="da-DK" sz="1100" dirty="0"/>
          </a:p>
          <a:p>
            <a:pPr algn="ctr"/>
            <a:r>
              <a:rPr lang="da-DK" sz="1400" b="1" dirty="0"/>
              <a:t>Refusion</a:t>
            </a:r>
          </a:p>
          <a:p>
            <a:pPr algn="ctr"/>
            <a:endParaRPr lang="da-DK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I kan få refusion, hvis I betaler løn eller delvis løn</a:t>
            </a:r>
          </a:p>
          <a:p>
            <a:endParaRPr lang="da-DK" sz="1100" dirty="0"/>
          </a:p>
          <a:p>
            <a:pPr algn="ctr"/>
            <a:r>
              <a:rPr lang="da-DK" sz="1400" b="1" dirty="0"/>
              <a:t>Forlængelse</a:t>
            </a:r>
          </a:p>
          <a:p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Orloven kan forlænges med enten 8 uger eller 14 uger </a:t>
            </a:r>
            <a:r>
              <a:rPr lang="da-DK" sz="1100" i="1" dirty="0"/>
              <a:t>uden</a:t>
            </a:r>
            <a:r>
              <a:rPr lang="da-DK" sz="1100" dirty="0"/>
              <a:t> dagpenge eller løn, KUN frihed, ingen refusion</a:t>
            </a:r>
          </a:p>
        </p:txBody>
      </p:sp>
      <p:sp>
        <p:nvSpPr>
          <p:cNvPr id="9" name="Plustegn 8">
            <a:extLst>
              <a:ext uri="{FF2B5EF4-FFF2-40B4-BE49-F238E27FC236}">
                <a16:creationId xmlns:a16="http://schemas.microsoft.com/office/drawing/2014/main" id="{7B733DD2-CF36-5B86-9456-DC096CB38963}"/>
              </a:ext>
            </a:extLst>
          </p:cNvPr>
          <p:cNvSpPr/>
          <p:nvPr/>
        </p:nvSpPr>
        <p:spPr>
          <a:xfrm>
            <a:off x="7670866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B22A4D0D-4666-737B-F73E-51C0CE746D14}"/>
              </a:ext>
            </a:extLst>
          </p:cNvPr>
          <p:cNvSpPr/>
          <p:nvPr/>
        </p:nvSpPr>
        <p:spPr>
          <a:xfrm>
            <a:off x="8086871" y="3838301"/>
            <a:ext cx="1486174" cy="2030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5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udskydes til senere inden barnet fylder 9 år</a:t>
            </a:r>
          </a:p>
        </p:txBody>
      </p:sp>
    </p:spTree>
    <p:extLst>
      <p:ext uri="{BB962C8B-B14F-4D97-AF65-F5344CB8AC3E}">
        <p14:creationId xmlns:p14="http://schemas.microsoft.com/office/powerpoint/2010/main" val="385890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Eksp</a:t>
            </a:r>
            <a:r>
              <a:rPr lang="da-DK" dirty="0">
                <a:solidFill>
                  <a:schemeClr val="bg1"/>
                </a:solidFill>
              </a:rPr>
              <a:t>. funktionær </a:t>
            </a:r>
            <a:r>
              <a:rPr lang="da-DK" u="sng" dirty="0">
                <a:solidFill>
                  <a:schemeClr val="bg1"/>
                </a:solidFill>
              </a:rPr>
              <a:t>uden</a:t>
            </a:r>
            <a:r>
              <a:rPr lang="da-DK" dirty="0">
                <a:solidFill>
                  <a:schemeClr val="bg1"/>
                </a:solidFill>
              </a:rPr>
              <a:t> overenskomst</a:t>
            </a:r>
          </a:p>
        </p:txBody>
      </p:sp>
      <p:sp>
        <p:nvSpPr>
          <p:cNvPr id="3" name="Plustegn 2">
            <a:extLst>
              <a:ext uri="{FF2B5EF4-FFF2-40B4-BE49-F238E27FC236}">
                <a16:creationId xmlns:a16="http://schemas.microsoft.com/office/drawing/2014/main" id="{1E086157-2953-0F30-31BB-F1EB3023D92A}"/>
              </a:ext>
            </a:extLst>
          </p:cNvPr>
          <p:cNvSpPr/>
          <p:nvPr/>
        </p:nvSpPr>
        <p:spPr>
          <a:xfrm>
            <a:off x="5747161" y="228724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FCD2F434-EFD5-CEF4-EBD9-C83B5AABDC58}"/>
              </a:ext>
            </a:extLst>
          </p:cNvPr>
          <p:cNvSpPr/>
          <p:nvPr/>
        </p:nvSpPr>
        <p:spPr>
          <a:xfrm>
            <a:off x="2310681" y="1623547"/>
            <a:ext cx="1498333" cy="20573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Fædreorlov </a:t>
            </a:r>
            <a:r>
              <a:rPr lang="da-DK" sz="1100" b="1" dirty="0"/>
              <a:t>med dagpenge (uden løn)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Øremærket, kan ikke overdrages, ej pligt til at holde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10 uger</a:t>
            </a:r>
          </a:p>
          <a:p>
            <a:pPr algn="ctr"/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34986066-B2EC-6C31-8895-1914D674D946}"/>
              </a:ext>
            </a:extLst>
          </p:cNvPr>
          <p:cNvSpPr/>
          <p:nvPr/>
        </p:nvSpPr>
        <p:spPr>
          <a:xfrm>
            <a:off x="4229638" y="1627691"/>
            <a:ext cx="1498332" cy="205734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9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Øremærket – ikke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barnet fylder 1 år</a:t>
            </a:r>
          </a:p>
        </p:txBody>
      </p:sp>
      <p:sp>
        <p:nvSpPr>
          <p:cNvPr id="8" name="Plustegn 7">
            <a:extLst>
              <a:ext uri="{FF2B5EF4-FFF2-40B4-BE49-F238E27FC236}">
                <a16:creationId xmlns:a16="http://schemas.microsoft.com/office/drawing/2014/main" id="{56BCC295-3240-5FE5-2B85-E24C34678C3C}"/>
              </a:ext>
            </a:extLst>
          </p:cNvPr>
          <p:cNvSpPr/>
          <p:nvPr/>
        </p:nvSpPr>
        <p:spPr>
          <a:xfrm>
            <a:off x="3809014" y="229541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307E5DF3-8C8D-1307-8347-4D46A69DDA72}"/>
              </a:ext>
            </a:extLst>
          </p:cNvPr>
          <p:cNvSpPr/>
          <p:nvPr/>
        </p:nvSpPr>
        <p:spPr>
          <a:xfrm>
            <a:off x="6163183" y="1640682"/>
            <a:ext cx="1498332" cy="20443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13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 til mor </a:t>
            </a:r>
            <a:r>
              <a:rPr lang="da-DK" sz="1100" i="1" dirty="0"/>
              <a:t>eller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5 uger kan udskydes indtil barnet fylder 9 år</a:t>
            </a:r>
          </a:p>
          <a:p>
            <a:pPr algn="ctr"/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97FF494-B6ED-E896-8E48-06D93303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0" y="4032240"/>
            <a:ext cx="1143000" cy="117307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D516953-E0CC-8D07-9925-5A8075AD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0" y="1891201"/>
            <a:ext cx="1143000" cy="1157845"/>
          </a:xfrm>
          <a:prstGeom prst="rect">
            <a:avLst/>
          </a:prstGeom>
        </p:spPr>
      </p:pic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16D102A9-017A-4AA2-153D-D6F727C29B12}"/>
              </a:ext>
            </a:extLst>
          </p:cNvPr>
          <p:cNvSpPr/>
          <p:nvPr/>
        </p:nvSpPr>
        <p:spPr>
          <a:xfrm>
            <a:off x="2313445" y="3838302"/>
            <a:ext cx="1491413" cy="20614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</a:t>
            </a:r>
            <a:r>
              <a:rPr lang="da-DK" sz="1100" b="1" dirty="0"/>
              <a:t>halv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Pligt til at holde lige efter fødslen</a:t>
            </a:r>
          </a:p>
          <a:p>
            <a:pPr algn="ctr"/>
            <a:endParaRPr lang="da-DK" dirty="0"/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E91AD7A-A84B-BA81-E9C0-8181B88D9F22}"/>
              </a:ext>
            </a:extLst>
          </p:cNvPr>
          <p:cNvSpPr/>
          <p:nvPr/>
        </p:nvSpPr>
        <p:spPr>
          <a:xfrm>
            <a:off x="4229638" y="3868946"/>
            <a:ext cx="1491412" cy="20308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12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</a:t>
            </a:r>
            <a:r>
              <a:rPr lang="da-DK" sz="1100" b="1" dirty="0"/>
              <a:t>halv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9 uger er øremærket, kan ikke overdrages, skal holdes inden barnet fylder 1 år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Resten kan overdrages</a:t>
            </a:r>
          </a:p>
        </p:txBody>
      </p:sp>
      <p:sp>
        <p:nvSpPr>
          <p:cNvPr id="20" name="Plustegn 19">
            <a:extLst>
              <a:ext uri="{FF2B5EF4-FFF2-40B4-BE49-F238E27FC236}">
                <a16:creationId xmlns:a16="http://schemas.microsoft.com/office/drawing/2014/main" id="{99359ACC-0A70-C093-1E2B-83A589E1B746}"/>
              </a:ext>
            </a:extLst>
          </p:cNvPr>
          <p:cNvSpPr/>
          <p:nvPr/>
        </p:nvSpPr>
        <p:spPr>
          <a:xfrm>
            <a:off x="3809014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ustegn 21">
            <a:extLst>
              <a:ext uri="{FF2B5EF4-FFF2-40B4-BE49-F238E27FC236}">
                <a16:creationId xmlns:a16="http://schemas.microsoft.com/office/drawing/2014/main" id="{C81B9B70-5D14-79CF-3500-C896972871E2}"/>
              </a:ext>
            </a:extLst>
          </p:cNvPr>
          <p:cNvSpPr/>
          <p:nvPr/>
        </p:nvSpPr>
        <p:spPr>
          <a:xfrm>
            <a:off x="5742559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E7FE4FE6-BD47-0342-6EC4-9BF02C3399BA}"/>
              </a:ext>
            </a:extLst>
          </p:cNvPr>
          <p:cNvSpPr/>
          <p:nvPr/>
        </p:nvSpPr>
        <p:spPr>
          <a:xfrm>
            <a:off x="6184692" y="3838300"/>
            <a:ext cx="1486174" cy="203084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10 uger</a:t>
            </a:r>
          </a:p>
          <a:p>
            <a:pPr algn="ctr"/>
            <a:endParaRPr lang="da-DK" sz="14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</a:t>
            </a:r>
            <a:r>
              <a:rPr lang="da-DK" sz="1100" dirty="0"/>
              <a:t>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 eller udskyde 5 uger til senere afholdelse inden barnet fylder 9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89BE10B-ACA8-C3D3-2900-CBCC17D0DBF4}"/>
              </a:ext>
            </a:extLst>
          </p:cNvPr>
          <p:cNvSpPr txBox="1"/>
          <p:nvPr/>
        </p:nvSpPr>
        <p:spPr>
          <a:xfrm>
            <a:off x="10050700" y="1706815"/>
            <a:ext cx="1707577" cy="415498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Aftalefrihed</a:t>
            </a:r>
          </a:p>
          <a:p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Løn svarende til dagpengesatsen i ulønnede uger</a:t>
            </a:r>
          </a:p>
          <a:p>
            <a:endParaRPr lang="da-DK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Fuld løn i alle 24 uger eller kun i nogle af ugerne</a:t>
            </a:r>
          </a:p>
          <a:p>
            <a:endParaRPr lang="da-DK" sz="1100" dirty="0"/>
          </a:p>
          <a:p>
            <a:pPr algn="ctr"/>
            <a:r>
              <a:rPr lang="da-DK" sz="1400" b="1" dirty="0"/>
              <a:t>Refusion</a:t>
            </a:r>
          </a:p>
          <a:p>
            <a:pPr algn="ctr"/>
            <a:endParaRPr lang="da-DK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I kan få refusion, hvis I betaler løn eller delvis løn</a:t>
            </a:r>
          </a:p>
          <a:p>
            <a:endParaRPr lang="da-DK" sz="1100" dirty="0"/>
          </a:p>
          <a:p>
            <a:pPr algn="ctr"/>
            <a:r>
              <a:rPr lang="da-DK" sz="1400" b="1" dirty="0"/>
              <a:t>Forlængelse</a:t>
            </a:r>
          </a:p>
          <a:p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Orloven kan forlænges med enten 8 uger eller 14 uger </a:t>
            </a:r>
            <a:r>
              <a:rPr lang="da-DK" sz="1100" i="1" dirty="0"/>
              <a:t>uden</a:t>
            </a:r>
            <a:r>
              <a:rPr lang="da-DK" sz="1100" dirty="0"/>
              <a:t> dagpenge eller løn, KUN frihed, ingen refusion</a:t>
            </a:r>
          </a:p>
        </p:txBody>
      </p:sp>
    </p:spTree>
    <p:extLst>
      <p:ext uri="{BB962C8B-B14F-4D97-AF65-F5344CB8AC3E}">
        <p14:creationId xmlns:p14="http://schemas.microsoft.com/office/powerpoint/2010/main" val="205219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Eksp</a:t>
            </a:r>
            <a:r>
              <a:rPr lang="da-DK" dirty="0">
                <a:solidFill>
                  <a:schemeClr val="bg1"/>
                </a:solidFill>
              </a:rPr>
              <a:t>. mekaniker svende og lærlinge </a:t>
            </a:r>
            <a:r>
              <a:rPr lang="da-DK" u="sng" dirty="0">
                <a:solidFill>
                  <a:schemeClr val="bg1"/>
                </a:solidFill>
              </a:rPr>
              <a:t>med</a:t>
            </a:r>
            <a:r>
              <a:rPr lang="da-DK" dirty="0">
                <a:solidFill>
                  <a:schemeClr val="bg1"/>
                </a:solidFill>
              </a:rPr>
              <a:t> overenskomst</a:t>
            </a:r>
          </a:p>
        </p:txBody>
      </p:sp>
      <p:sp>
        <p:nvSpPr>
          <p:cNvPr id="3" name="Plustegn 2">
            <a:extLst>
              <a:ext uri="{FF2B5EF4-FFF2-40B4-BE49-F238E27FC236}">
                <a16:creationId xmlns:a16="http://schemas.microsoft.com/office/drawing/2014/main" id="{1E086157-2953-0F30-31BB-F1EB3023D92A}"/>
              </a:ext>
            </a:extLst>
          </p:cNvPr>
          <p:cNvSpPr/>
          <p:nvPr/>
        </p:nvSpPr>
        <p:spPr>
          <a:xfrm>
            <a:off x="5747161" y="228724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FCD2F434-EFD5-CEF4-EBD9-C83B5AABDC58}"/>
              </a:ext>
            </a:extLst>
          </p:cNvPr>
          <p:cNvSpPr/>
          <p:nvPr/>
        </p:nvSpPr>
        <p:spPr>
          <a:xfrm>
            <a:off x="2310681" y="1623547"/>
            <a:ext cx="1498333" cy="19967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Fædreorlov med </a:t>
            </a:r>
            <a:r>
              <a:rPr lang="da-DK" sz="1100" b="1" dirty="0"/>
              <a:t>fuld løn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Øremærket, kan ikke overdrages, ej pligt til at holde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10 uger</a:t>
            </a:r>
          </a:p>
          <a:p>
            <a:pPr algn="ctr"/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34986066-B2EC-6C31-8895-1914D674D946}"/>
              </a:ext>
            </a:extLst>
          </p:cNvPr>
          <p:cNvSpPr/>
          <p:nvPr/>
        </p:nvSpPr>
        <p:spPr>
          <a:xfrm>
            <a:off x="4229638" y="1627691"/>
            <a:ext cx="1498332" cy="19967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11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med </a:t>
            </a:r>
            <a:r>
              <a:rPr lang="da-DK" sz="1100" b="1" dirty="0"/>
              <a:t>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9 uger er øremærket, kan ikke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barnet fylder 1 år</a:t>
            </a:r>
          </a:p>
        </p:txBody>
      </p:sp>
      <p:sp>
        <p:nvSpPr>
          <p:cNvPr id="8" name="Plustegn 7">
            <a:extLst>
              <a:ext uri="{FF2B5EF4-FFF2-40B4-BE49-F238E27FC236}">
                <a16:creationId xmlns:a16="http://schemas.microsoft.com/office/drawing/2014/main" id="{56BCC295-3240-5FE5-2B85-E24C34678C3C}"/>
              </a:ext>
            </a:extLst>
          </p:cNvPr>
          <p:cNvSpPr/>
          <p:nvPr/>
        </p:nvSpPr>
        <p:spPr>
          <a:xfrm>
            <a:off x="3809014" y="229541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307E5DF3-8C8D-1307-8347-4D46A69DDA72}"/>
              </a:ext>
            </a:extLst>
          </p:cNvPr>
          <p:cNvSpPr/>
          <p:nvPr/>
        </p:nvSpPr>
        <p:spPr>
          <a:xfrm>
            <a:off x="6163183" y="1640682"/>
            <a:ext cx="1498332" cy="19796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11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</a:t>
            </a:r>
            <a:r>
              <a:rPr lang="da-DK" sz="1100" dirty="0"/>
              <a:t>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 til mor </a:t>
            </a:r>
            <a:r>
              <a:rPr lang="da-DK" sz="1100" i="1" dirty="0"/>
              <a:t>eller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5 uger kan udskydes indtil barnet fylder 9 år</a:t>
            </a:r>
          </a:p>
          <a:p>
            <a:pPr algn="ctr"/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97FF494-B6ED-E896-8E48-06D93303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0" y="4032240"/>
            <a:ext cx="1143000" cy="117307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D516953-E0CC-8D07-9925-5A8075AD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0" y="1891201"/>
            <a:ext cx="1143000" cy="1157845"/>
          </a:xfrm>
          <a:prstGeom prst="rect">
            <a:avLst/>
          </a:prstGeom>
        </p:spPr>
      </p:pic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16D102A9-017A-4AA2-153D-D6F727C29B12}"/>
              </a:ext>
            </a:extLst>
          </p:cNvPr>
          <p:cNvSpPr/>
          <p:nvPr/>
        </p:nvSpPr>
        <p:spPr>
          <a:xfrm>
            <a:off x="2313445" y="3838302"/>
            <a:ext cx="1491413" cy="21574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</a:t>
            </a:r>
            <a:r>
              <a:rPr lang="da-DK" sz="1100" b="1" dirty="0"/>
              <a:t>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Pligt til at holde lige efter fødslen</a:t>
            </a:r>
          </a:p>
          <a:p>
            <a:pPr algn="ctr"/>
            <a:endParaRPr lang="da-DK" dirty="0"/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E91AD7A-A84B-BA81-E9C0-8181B88D9F22}"/>
              </a:ext>
            </a:extLst>
          </p:cNvPr>
          <p:cNvSpPr/>
          <p:nvPr/>
        </p:nvSpPr>
        <p:spPr>
          <a:xfrm>
            <a:off x="4229638" y="3868946"/>
            <a:ext cx="1491412" cy="21267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14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 </a:t>
            </a:r>
            <a:r>
              <a:rPr lang="da-DK" sz="1100" b="1" dirty="0"/>
              <a:t>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9 uger er øremærket, kan ikke overdrages, skal holdes inden barnet fylder 1 år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Resten kan overdrages</a:t>
            </a:r>
            <a:endParaRPr lang="da-DK" dirty="0"/>
          </a:p>
        </p:txBody>
      </p:sp>
      <p:sp>
        <p:nvSpPr>
          <p:cNvPr id="20" name="Plustegn 19">
            <a:extLst>
              <a:ext uri="{FF2B5EF4-FFF2-40B4-BE49-F238E27FC236}">
                <a16:creationId xmlns:a16="http://schemas.microsoft.com/office/drawing/2014/main" id="{99359ACC-0A70-C093-1E2B-83A589E1B746}"/>
              </a:ext>
            </a:extLst>
          </p:cNvPr>
          <p:cNvSpPr/>
          <p:nvPr/>
        </p:nvSpPr>
        <p:spPr>
          <a:xfrm>
            <a:off x="3809014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ustegn 21">
            <a:extLst>
              <a:ext uri="{FF2B5EF4-FFF2-40B4-BE49-F238E27FC236}">
                <a16:creationId xmlns:a16="http://schemas.microsoft.com/office/drawing/2014/main" id="{C81B9B70-5D14-79CF-3500-C896972871E2}"/>
              </a:ext>
            </a:extLst>
          </p:cNvPr>
          <p:cNvSpPr/>
          <p:nvPr/>
        </p:nvSpPr>
        <p:spPr>
          <a:xfrm>
            <a:off x="5742559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E7FE4FE6-BD47-0342-6EC4-9BF02C3399BA}"/>
              </a:ext>
            </a:extLst>
          </p:cNvPr>
          <p:cNvSpPr/>
          <p:nvPr/>
        </p:nvSpPr>
        <p:spPr>
          <a:xfrm>
            <a:off x="6184692" y="3838300"/>
            <a:ext cx="1486174" cy="21574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5 uger</a:t>
            </a:r>
          </a:p>
          <a:p>
            <a:pPr algn="ctr"/>
            <a:endParaRPr lang="da-DK" sz="14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 eller udskydes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89BE10B-ACA8-C3D3-2900-CBCC17D0DBF4}"/>
              </a:ext>
            </a:extLst>
          </p:cNvPr>
          <p:cNvSpPr txBox="1"/>
          <p:nvPr/>
        </p:nvSpPr>
        <p:spPr>
          <a:xfrm>
            <a:off x="9989050" y="1640682"/>
            <a:ext cx="1769227" cy="452431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Aftalefrihed</a:t>
            </a:r>
          </a:p>
          <a:p>
            <a:pPr algn="ctr"/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Fuld løn eller løn svarende til </a:t>
            </a:r>
            <a:r>
              <a:rPr lang="da-DK" sz="1100" dirty="0" err="1"/>
              <a:t>dagpenge-satsen</a:t>
            </a:r>
            <a:r>
              <a:rPr lang="da-DK" sz="1100" dirty="0"/>
              <a:t> i de ulønnede uger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Fuld løn i alle 24 uger</a:t>
            </a:r>
          </a:p>
          <a:p>
            <a:endParaRPr lang="da-DK" sz="1200" dirty="0"/>
          </a:p>
          <a:p>
            <a:pPr algn="ctr"/>
            <a:r>
              <a:rPr lang="da-DK" sz="1400" b="1" dirty="0"/>
              <a:t>Refusion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I kan få refusion fra Udbetaling Danmark og Barselsfonden, når I betaler løn</a:t>
            </a:r>
          </a:p>
          <a:p>
            <a:endParaRPr lang="da-DK" sz="1200" dirty="0"/>
          </a:p>
          <a:p>
            <a:pPr algn="ctr"/>
            <a:r>
              <a:rPr lang="da-DK" sz="1400" b="1" dirty="0"/>
              <a:t>Forlængelse</a:t>
            </a:r>
          </a:p>
          <a:p>
            <a:endParaRPr lang="da-DK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Orloven kan forlænges med enten 8 uger eller 14 uger </a:t>
            </a:r>
            <a:r>
              <a:rPr lang="da-DK" sz="1100" i="1" dirty="0"/>
              <a:t>uden</a:t>
            </a:r>
            <a:r>
              <a:rPr lang="da-DK" sz="1100" dirty="0"/>
              <a:t> dagpenge eller løn, KUN frihed – ingen refusion</a:t>
            </a:r>
          </a:p>
          <a:p>
            <a:endParaRPr lang="da-DK" sz="1100" dirty="0"/>
          </a:p>
        </p:txBody>
      </p:sp>
      <p:sp>
        <p:nvSpPr>
          <p:cNvPr id="9" name="Plustegn 8">
            <a:extLst>
              <a:ext uri="{FF2B5EF4-FFF2-40B4-BE49-F238E27FC236}">
                <a16:creationId xmlns:a16="http://schemas.microsoft.com/office/drawing/2014/main" id="{7B733DD2-CF36-5B86-9456-DC096CB38963}"/>
              </a:ext>
            </a:extLst>
          </p:cNvPr>
          <p:cNvSpPr/>
          <p:nvPr/>
        </p:nvSpPr>
        <p:spPr>
          <a:xfrm>
            <a:off x="7670866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B22A4D0D-4666-737B-F73E-51C0CE746D14}"/>
              </a:ext>
            </a:extLst>
          </p:cNvPr>
          <p:cNvSpPr/>
          <p:nvPr/>
        </p:nvSpPr>
        <p:spPr>
          <a:xfrm>
            <a:off x="8086871" y="3838301"/>
            <a:ext cx="1486174" cy="21574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3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</a:t>
            </a:r>
            <a:r>
              <a:rPr lang="da-DK" sz="1100" dirty="0"/>
              <a:t>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udskydes til senere afholdelse inden barnet fylder 9år</a:t>
            </a:r>
          </a:p>
        </p:txBody>
      </p:sp>
    </p:spTree>
    <p:extLst>
      <p:ext uri="{BB962C8B-B14F-4D97-AF65-F5344CB8AC3E}">
        <p14:creationId xmlns:p14="http://schemas.microsoft.com/office/powerpoint/2010/main" val="3265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Eksp</a:t>
            </a:r>
            <a:r>
              <a:rPr lang="da-DK" dirty="0">
                <a:solidFill>
                  <a:schemeClr val="bg1"/>
                </a:solidFill>
              </a:rPr>
              <a:t>. funktionær/elev </a:t>
            </a:r>
            <a:r>
              <a:rPr lang="da-DK" u="sng" dirty="0">
                <a:solidFill>
                  <a:schemeClr val="bg1"/>
                </a:solidFill>
              </a:rPr>
              <a:t>med</a:t>
            </a:r>
            <a:r>
              <a:rPr lang="da-DK" dirty="0">
                <a:solidFill>
                  <a:schemeClr val="bg1"/>
                </a:solidFill>
              </a:rPr>
              <a:t> overenskomst </a:t>
            </a:r>
          </a:p>
        </p:txBody>
      </p:sp>
      <p:sp>
        <p:nvSpPr>
          <p:cNvPr id="3" name="Plustegn 2">
            <a:extLst>
              <a:ext uri="{FF2B5EF4-FFF2-40B4-BE49-F238E27FC236}">
                <a16:creationId xmlns:a16="http://schemas.microsoft.com/office/drawing/2014/main" id="{1E086157-2953-0F30-31BB-F1EB3023D92A}"/>
              </a:ext>
            </a:extLst>
          </p:cNvPr>
          <p:cNvSpPr/>
          <p:nvPr/>
        </p:nvSpPr>
        <p:spPr>
          <a:xfrm>
            <a:off x="5747161" y="228724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FCD2F434-EFD5-CEF4-EBD9-C83B5AABDC58}"/>
              </a:ext>
            </a:extLst>
          </p:cNvPr>
          <p:cNvSpPr/>
          <p:nvPr/>
        </p:nvSpPr>
        <p:spPr>
          <a:xfrm>
            <a:off x="2310681" y="1623547"/>
            <a:ext cx="1498333" cy="19967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Fædreorlov med </a:t>
            </a:r>
            <a:r>
              <a:rPr lang="da-DK" sz="1100" b="1" dirty="0"/>
              <a:t>fuld løn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Øremærket, kan ikke overdrages, ej pligt til at holde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10 uger</a:t>
            </a:r>
          </a:p>
          <a:p>
            <a:pPr algn="ctr"/>
            <a:endParaRPr lang="da-DK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34986066-B2EC-6C31-8895-1914D674D946}"/>
              </a:ext>
            </a:extLst>
          </p:cNvPr>
          <p:cNvSpPr/>
          <p:nvPr/>
        </p:nvSpPr>
        <p:spPr>
          <a:xfrm>
            <a:off x="4229638" y="1627691"/>
            <a:ext cx="1498332" cy="19967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11 uger</a:t>
            </a:r>
          </a:p>
          <a:p>
            <a:pPr algn="ctr"/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med </a:t>
            </a:r>
            <a:r>
              <a:rPr lang="da-DK" sz="1100" b="1" dirty="0"/>
              <a:t>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9 uger er øremærket, kan ikke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Holdes inden barnet fylder 1 år</a:t>
            </a:r>
          </a:p>
        </p:txBody>
      </p:sp>
      <p:sp>
        <p:nvSpPr>
          <p:cNvPr id="8" name="Plustegn 7">
            <a:extLst>
              <a:ext uri="{FF2B5EF4-FFF2-40B4-BE49-F238E27FC236}">
                <a16:creationId xmlns:a16="http://schemas.microsoft.com/office/drawing/2014/main" id="{56BCC295-3240-5FE5-2B85-E24C34678C3C}"/>
              </a:ext>
            </a:extLst>
          </p:cNvPr>
          <p:cNvSpPr/>
          <p:nvPr/>
        </p:nvSpPr>
        <p:spPr>
          <a:xfrm>
            <a:off x="3809014" y="2295414"/>
            <a:ext cx="420624" cy="365760"/>
          </a:xfrm>
          <a:prstGeom prst="mathPlus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307E5DF3-8C8D-1307-8347-4D46A69DDA72}"/>
              </a:ext>
            </a:extLst>
          </p:cNvPr>
          <p:cNvSpPr/>
          <p:nvPr/>
        </p:nvSpPr>
        <p:spPr>
          <a:xfrm>
            <a:off x="6163183" y="1640682"/>
            <a:ext cx="1498332" cy="19796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11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</a:t>
            </a:r>
            <a:r>
              <a:rPr lang="da-DK" sz="1100" dirty="0"/>
              <a:t>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 til mor </a:t>
            </a:r>
            <a:r>
              <a:rPr lang="da-DK" sz="1100" i="1" dirty="0"/>
              <a:t>eller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5 uger kan udskydes indtil barnet fylder 9 år</a:t>
            </a:r>
          </a:p>
          <a:p>
            <a:pPr algn="ctr"/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97FF494-B6ED-E896-8E48-06D93303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40" y="4032240"/>
            <a:ext cx="1143000" cy="117307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D516953-E0CC-8D07-9925-5A8075AD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0" y="1891201"/>
            <a:ext cx="1143000" cy="1157845"/>
          </a:xfrm>
          <a:prstGeom prst="rect">
            <a:avLst/>
          </a:prstGeom>
        </p:spPr>
      </p:pic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16D102A9-017A-4AA2-153D-D6F727C29B12}"/>
              </a:ext>
            </a:extLst>
          </p:cNvPr>
          <p:cNvSpPr/>
          <p:nvPr/>
        </p:nvSpPr>
        <p:spPr>
          <a:xfrm>
            <a:off x="2313445" y="3838302"/>
            <a:ext cx="1491413" cy="21574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2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</a:t>
            </a:r>
            <a:r>
              <a:rPr lang="da-DK" sz="1100" b="1" dirty="0"/>
              <a:t>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Pligt til at holde lige efter fødslen</a:t>
            </a:r>
          </a:p>
          <a:p>
            <a:pPr algn="ctr"/>
            <a:endParaRPr lang="da-DK" dirty="0"/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E91AD7A-A84B-BA81-E9C0-8181B88D9F22}"/>
              </a:ext>
            </a:extLst>
          </p:cNvPr>
          <p:cNvSpPr/>
          <p:nvPr/>
        </p:nvSpPr>
        <p:spPr>
          <a:xfrm>
            <a:off x="4229638" y="3838299"/>
            <a:ext cx="1491412" cy="215741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14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Barselsorlov med  </a:t>
            </a:r>
            <a:r>
              <a:rPr lang="da-DK" sz="1100" b="1" dirty="0"/>
              <a:t>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9 uger er øremærket, kan ikke overdrages, skal holdes inden barnet fylder 1 år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Resten kan overdrages</a:t>
            </a:r>
            <a:endParaRPr lang="da-DK" dirty="0"/>
          </a:p>
        </p:txBody>
      </p:sp>
      <p:sp>
        <p:nvSpPr>
          <p:cNvPr id="20" name="Plustegn 19">
            <a:extLst>
              <a:ext uri="{FF2B5EF4-FFF2-40B4-BE49-F238E27FC236}">
                <a16:creationId xmlns:a16="http://schemas.microsoft.com/office/drawing/2014/main" id="{99359ACC-0A70-C093-1E2B-83A589E1B746}"/>
              </a:ext>
            </a:extLst>
          </p:cNvPr>
          <p:cNvSpPr/>
          <p:nvPr/>
        </p:nvSpPr>
        <p:spPr>
          <a:xfrm>
            <a:off x="3809014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ustegn 21">
            <a:extLst>
              <a:ext uri="{FF2B5EF4-FFF2-40B4-BE49-F238E27FC236}">
                <a16:creationId xmlns:a16="http://schemas.microsoft.com/office/drawing/2014/main" id="{C81B9B70-5D14-79CF-3500-C896972871E2}"/>
              </a:ext>
            </a:extLst>
          </p:cNvPr>
          <p:cNvSpPr/>
          <p:nvPr/>
        </p:nvSpPr>
        <p:spPr>
          <a:xfrm>
            <a:off x="5742559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E7FE4FE6-BD47-0342-6EC4-9BF02C3399BA}"/>
              </a:ext>
            </a:extLst>
          </p:cNvPr>
          <p:cNvSpPr/>
          <p:nvPr/>
        </p:nvSpPr>
        <p:spPr>
          <a:xfrm>
            <a:off x="6184692" y="3838300"/>
            <a:ext cx="1486174" cy="21574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5 uger</a:t>
            </a:r>
          </a:p>
          <a:p>
            <a:pPr algn="ctr"/>
            <a:endParaRPr lang="da-DK" sz="14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fuld løn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 eller udskydes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89BE10B-ACA8-C3D3-2900-CBCC17D0DBF4}"/>
              </a:ext>
            </a:extLst>
          </p:cNvPr>
          <p:cNvSpPr txBox="1"/>
          <p:nvPr/>
        </p:nvSpPr>
        <p:spPr>
          <a:xfrm>
            <a:off x="9989050" y="1640682"/>
            <a:ext cx="1769227" cy="452431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/>
              <a:t>Aftalefrihed</a:t>
            </a:r>
          </a:p>
          <a:p>
            <a:pPr algn="ctr"/>
            <a:endParaRPr lang="da-DK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Fuld løn eller løn svarende til </a:t>
            </a:r>
            <a:r>
              <a:rPr lang="da-DK" sz="1100" dirty="0" err="1"/>
              <a:t>dagpenge-satsen</a:t>
            </a:r>
            <a:r>
              <a:rPr lang="da-DK" sz="1100" dirty="0"/>
              <a:t> i de ulønnede uger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Fuld løn i alle 24 uger</a:t>
            </a:r>
          </a:p>
          <a:p>
            <a:endParaRPr lang="da-DK" sz="1200" dirty="0"/>
          </a:p>
          <a:p>
            <a:pPr algn="ctr"/>
            <a:r>
              <a:rPr lang="da-DK" sz="1400" b="1" dirty="0"/>
              <a:t>Refusion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I kan få refusion fra Udbetaling Danmark og Barselsfonden, når I betaler løn</a:t>
            </a:r>
          </a:p>
          <a:p>
            <a:endParaRPr lang="da-DK" sz="1200" dirty="0"/>
          </a:p>
          <a:p>
            <a:pPr algn="ctr"/>
            <a:r>
              <a:rPr lang="da-DK" sz="1400" b="1" dirty="0"/>
              <a:t>Forlængelse</a:t>
            </a:r>
          </a:p>
          <a:p>
            <a:endParaRPr lang="da-DK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/>
              <a:t>Orloven kan forlænges med enten 8 uger eller 14 uger </a:t>
            </a:r>
            <a:r>
              <a:rPr lang="da-DK" sz="1100" i="1" dirty="0"/>
              <a:t>uden</a:t>
            </a:r>
            <a:r>
              <a:rPr lang="da-DK" sz="1100" dirty="0"/>
              <a:t> dagpenge eller løn, KUN frihed – ingen refusion</a:t>
            </a:r>
          </a:p>
          <a:p>
            <a:endParaRPr lang="da-DK" sz="1100" dirty="0"/>
          </a:p>
        </p:txBody>
      </p:sp>
      <p:sp>
        <p:nvSpPr>
          <p:cNvPr id="9" name="Plustegn 8">
            <a:extLst>
              <a:ext uri="{FF2B5EF4-FFF2-40B4-BE49-F238E27FC236}">
                <a16:creationId xmlns:a16="http://schemas.microsoft.com/office/drawing/2014/main" id="{7B733DD2-CF36-5B86-9456-DC096CB38963}"/>
              </a:ext>
            </a:extLst>
          </p:cNvPr>
          <p:cNvSpPr/>
          <p:nvPr/>
        </p:nvSpPr>
        <p:spPr>
          <a:xfrm>
            <a:off x="7670866" y="4435900"/>
            <a:ext cx="420624" cy="365760"/>
          </a:xfrm>
          <a:prstGeom prst="mathPlu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B22A4D0D-4666-737B-F73E-51C0CE746D14}"/>
              </a:ext>
            </a:extLst>
          </p:cNvPr>
          <p:cNvSpPr/>
          <p:nvPr/>
        </p:nvSpPr>
        <p:spPr>
          <a:xfrm>
            <a:off x="8086871" y="3838301"/>
            <a:ext cx="1486174" cy="21574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400" b="1" dirty="0"/>
              <a:t>3 uger</a:t>
            </a:r>
          </a:p>
          <a:p>
            <a:endParaRPr lang="da-DK" sz="11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Forældreorlov </a:t>
            </a:r>
            <a:r>
              <a:rPr lang="da-DK" sz="1100" b="1" dirty="0"/>
              <a:t>med dagpenge </a:t>
            </a:r>
            <a:r>
              <a:rPr lang="da-DK" sz="1100" dirty="0"/>
              <a:t>(uden løn)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overdrages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a-DK" sz="1100" dirty="0"/>
              <a:t>Kan udskydes til senere afholdelse inden barnet fylder 9år</a:t>
            </a:r>
          </a:p>
        </p:txBody>
      </p:sp>
    </p:spTree>
    <p:extLst>
      <p:ext uri="{BB962C8B-B14F-4D97-AF65-F5344CB8AC3E}">
        <p14:creationId xmlns:p14="http://schemas.microsoft.com/office/powerpoint/2010/main" val="175121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Selvstændiges rettigheder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2A84F4E-1240-44E7-2EF3-CCBDF501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009" y="1573548"/>
            <a:ext cx="4005072" cy="234827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B5B8A57-3944-0AE5-6841-D83E6EF3A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9" y="1573548"/>
            <a:ext cx="4886730" cy="221887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93AECB0-8A63-403A-4755-3D9728B4FAD6}"/>
              </a:ext>
            </a:extLst>
          </p:cNvPr>
          <p:cNvSpPr txBox="1"/>
          <p:nvPr/>
        </p:nvSpPr>
        <p:spPr>
          <a:xfrm>
            <a:off x="714629" y="4086413"/>
            <a:ext cx="5381371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Far kan overdrage 22 uger med dagpenge til moren</a:t>
            </a:r>
          </a:p>
          <a:p>
            <a:endParaRPr lang="da-DK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Dog ikke ejere af </a:t>
            </a:r>
            <a:r>
              <a:rPr lang="da-DK" sz="1400" b="1" dirty="0">
                <a:solidFill>
                  <a:schemeClr val="bg1"/>
                </a:solidFill>
              </a:rPr>
              <a:t>aktie- eller anpartsselskaber</a:t>
            </a:r>
            <a:r>
              <a:rPr lang="da-DK" sz="1400" dirty="0">
                <a:solidFill>
                  <a:schemeClr val="bg1"/>
                </a:solidFill>
              </a:rPr>
              <a:t>, hvor der ejes 50% eller mindre end 50% -&gt; anses for lønmodtager -&gt; konsekvens = kan ikke overdrage den øremærkede orlov på 9 uger med dagpenge -&gt; orloven går tabt, hvis faren ikke har mulighed for at holde den. Kun 13 uger kan overdrages!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2B64F10-24A6-21AF-BCAD-8BB032158504}"/>
              </a:ext>
            </a:extLst>
          </p:cNvPr>
          <p:cNvSpPr txBox="1"/>
          <p:nvPr/>
        </p:nvSpPr>
        <p:spPr>
          <a:xfrm>
            <a:off x="6583681" y="4086413"/>
            <a:ext cx="4966844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Mor og far kan overdrage 22 uger med dagpenge til den anden</a:t>
            </a:r>
          </a:p>
          <a:p>
            <a:endParaRPr lang="da-DK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Dog ikke ejere af aktie- eller anpartsselskaber, hvor der ejes 50% eller mindre end 50% -&gt; anses for lønmodtager -&gt; konsekvens = kan ikke overdrage den øremærkede orlov på 9 uger med dagpenge -&gt; orloven går tabt, hvis faren ikke har mulighed for at holde den. Kun 13 uger kan overdrages!</a:t>
            </a:r>
          </a:p>
        </p:txBody>
      </p:sp>
      <p:sp>
        <p:nvSpPr>
          <p:cNvPr id="5" name="Ligebenet trekant 4">
            <a:extLst>
              <a:ext uri="{FF2B5EF4-FFF2-40B4-BE49-F238E27FC236}">
                <a16:creationId xmlns:a16="http://schemas.microsoft.com/office/drawing/2014/main" id="{9B4829E0-E145-1AA5-F9B6-2AFBEA409770}"/>
              </a:ext>
            </a:extLst>
          </p:cNvPr>
          <p:cNvSpPr/>
          <p:nvPr/>
        </p:nvSpPr>
        <p:spPr>
          <a:xfrm>
            <a:off x="3667287" y="5503428"/>
            <a:ext cx="4857425" cy="954825"/>
          </a:xfrm>
          <a:prstGeom prst="triangle">
            <a:avLst/>
          </a:prstGeom>
          <a:solidFill>
            <a:srgbClr val="EC0E38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1100" b="1" dirty="0"/>
              <a:t>Der skal ejes min. 51 % for at kunne overføre alle 22 uger til moren</a:t>
            </a:r>
          </a:p>
        </p:txBody>
      </p:sp>
    </p:spTree>
    <p:extLst>
      <p:ext uri="{BB962C8B-B14F-4D97-AF65-F5344CB8AC3E}">
        <p14:creationId xmlns:p14="http://schemas.microsoft.com/office/powerpoint/2010/main" val="13802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Børneomsorgsdage og Barns 1. sygedag</a:t>
            </a:r>
          </a:p>
        </p:txBody>
      </p:sp>
      <p:pic>
        <p:nvPicPr>
          <p:cNvPr id="1026" name="Picture 2" descr="8 regler du skal kende, når børnene er syge | Fagbladet FOA">
            <a:extLst>
              <a:ext uri="{FF2B5EF4-FFF2-40B4-BE49-F238E27FC236}">
                <a16:creationId xmlns:a16="http://schemas.microsoft.com/office/drawing/2014/main" id="{1B995B00-20A2-4EFE-3FBB-243694D7E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330" r="31373" b="3186"/>
          <a:stretch/>
        </p:blipFill>
        <p:spPr bwMode="auto">
          <a:xfrm>
            <a:off x="8549639" y="1769539"/>
            <a:ext cx="3642361" cy="425228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42D555F-2661-C0AA-D384-5DF29E20226A}"/>
              </a:ext>
            </a:extLst>
          </p:cNvPr>
          <p:cNvSpPr txBox="1"/>
          <p:nvPr/>
        </p:nvSpPr>
        <p:spPr>
          <a:xfrm>
            <a:off x="445008" y="2264664"/>
            <a:ext cx="2002536" cy="158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C1A29E6-DB70-826A-42B0-63AB4019F3DA}"/>
              </a:ext>
            </a:extLst>
          </p:cNvPr>
          <p:cNvSpPr txBox="1"/>
          <p:nvPr/>
        </p:nvSpPr>
        <p:spPr>
          <a:xfrm>
            <a:off x="445008" y="2004741"/>
            <a:ext cx="2002536" cy="158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03D04D9-72A8-73C3-7F84-06ADF6AD729D}"/>
              </a:ext>
            </a:extLst>
          </p:cNvPr>
          <p:cNvSpPr txBox="1"/>
          <p:nvPr/>
        </p:nvSpPr>
        <p:spPr>
          <a:xfrm>
            <a:off x="579120" y="2611031"/>
            <a:ext cx="24557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Har overenskomst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08622C7-B4C0-9FB7-6BBE-6401F314DD65}"/>
              </a:ext>
            </a:extLst>
          </p:cNvPr>
          <p:cNvSpPr txBox="1"/>
          <p:nvPr/>
        </p:nvSpPr>
        <p:spPr>
          <a:xfrm>
            <a:off x="579120" y="5021072"/>
            <a:ext cx="24557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dirty="0"/>
              <a:t>Har ikke overenskomst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25D25A4-92C4-EEA1-3A2A-5FAF6B11F74F}"/>
              </a:ext>
            </a:extLst>
          </p:cNvPr>
          <p:cNvSpPr txBox="1"/>
          <p:nvPr/>
        </p:nvSpPr>
        <p:spPr>
          <a:xfrm>
            <a:off x="3034884" y="1769539"/>
            <a:ext cx="5514755" cy="236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Ret til 2 børneomsorgsdage hvert år </a:t>
            </a:r>
            <a:r>
              <a:rPr lang="da-DK" sz="1400" b="0" dirty="0">
                <a:solidFill>
                  <a:schemeClr val="tx1"/>
                </a:solidFill>
              </a:rPr>
              <a:t>(i perioden 1/9-31/12 året efter)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800" b="0" dirty="0">
              <a:solidFill>
                <a:schemeClr val="tx1"/>
              </a:solidFill>
            </a:endParaRP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da-DK" sz="1400" b="0" i="0" u="sng" dirty="0">
                <a:solidFill>
                  <a:schemeClr val="tx1"/>
                </a:solidFill>
              </a:rPr>
              <a:t>uden</a:t>
            </a:r>
            <a:r>
              <a:rPr lang="da-DK" sz="1400" b="0" i="1" dirty="0">
                <a:solidFill>
                  <a:schemeClr val="tx1"/>
                </a:solidFill>
              </a:rPr>
              <a:t> </a:t>
            </a:r>
            <a:r>
              <a:rPr lang="da-DK" sz="1400" b="0" i="0" dirty="0">
                <a:solidFill>
                  <a:schemeClr val="tx1"/>
                </a:solidFill>
              </a:rPr>
              <a:t>løn</a:t>
            </a:r>
            <a:r>
              <a:rPr lang="da-DK" sz="1400" b="0" i="1" dirty="0">
                <a:solidFill>
                  <a:schemeClr val="tx1"/>
                </a:solidFill>
              </a:rPr>
              <a:t> - </a:t>
            </a:r>
            <a:r>
              <a:rPr lang="da-DK" sz="1400" b="0" dirty="0">
                <a:solidFill>
                  <a:schemeClr val="tx1"/>
                </a:solidFill>
              </a:rPr>
              <a:t>evt. få et beløb fra </a:t>
            </a:r>
            <a:r>
              <a:rPr lang="da-DK" sz="1400" b="0" dirty="0" err="1">
                <a:solidFill>
                  <a:schemeClr val="tx1"/>
                </a:solidFill>
              </a:rPr>
              <a:t>Fritvalgskontoen</a:t>
            </a:r>
            <a:endParaRPr lang="da-DK" sz="1400" b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chemeClr val="tx1"/>
                </a:solidFill>
              </a:rPr>
              <a:t>Ret til barns 1. sygedag </a:t>
            </a:r>
            <a:r>
              <a:rPr lang="da-DK" sz="1400" b="1" i="0" u="sng" dirty="0">
                <a:solidFill>
                  <a:schemeClr val="tx1"/>
                </a:solidFill>
              </a:rPr>
              <a:t>med</a:t>
            </a:r>
            <a:r>
              <a:rPr lang="da-DK" sz="1400" b="1" i="1" dirty="0">
                <a:solidFill>
                  <a:schemeClr val="tx1"/>
                </a:solidFill>
              </a:rPr>
              <a:t> </a:t>
            </a:r>
            <a:r>
              <a:rPr lang="da-DK" sz="1400" b="1" i="0" dirty="0">
                <a:solidFill>
                  <a:schemeClr val="tx1"/>
                </a:solidFill>
              </a:rPr>
              <a:t>løn </a:t>
            </a:r>
            <a:r>
              <a:rPr lang="da-DK" sz="1400" b="1" i="1" u="none" dirty="0">
                <a:solidFill>
                  <a:schemeClr val="tx1"/>
                </a:solidFill>
              </a:rPr>
              <a:t>og</a:t>
            </a:r>
            <a:r>
              <a:rPr lang="da-DK" sz="1400" b="1" dirty="0">
                <a:solidFill>
                  <a:schemeClr val="tx1"/>
                </a:solidFill>
              </a:rPr>
              <a:t> 2. sygedag </a:t>
            </a:r>
            <a:r>
              <a:rPr lang="da-DK" sz="1400" b="1" i="0" u="sng" dirty="0">
                <a:solidFill>
                  <a:schemeClr val="tx1"/>
                </a:solidFill>
              </a:rPr>
              <a:t>uden</a:t>
            </a:r>
            <a:r>
              <a:rPr lang="da-DK" sz="1400" b="1" i="0" dirty="0">
                <a:solidFill>
                  <a:schemeClr val="tx1"/>
                </a:solidFill>
              </a:rPr>
              <a:t> løn (evt. Fritvalgskonto)</a:t>
            </a:r>
            <a:endParaRPr lang="da-DK" sz="1800" b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400" b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400" b="0" dirty="0">
                <a:solidFill>
                  <a:schemeClr val="tx1"/>
                </a:solidFill>
              </a:rPr>
              <a:t>Gælder: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da-DK" sz="1400" b="0" dirty="0">
                <a:solidFill>
                  <a:schemeClr val="tx1"/>
                </a:solidFill>
              </a:rPr>
              <a:t>Børn under 14 år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da-DK" sz="1400" b="0" dirty="0">
                <a:solidFill>
                  <a:schemeClr val="tx1"/>
                </a:solidFill>
              </a:rPr>
              <a:t>9 </a:t>
            </a:r>
            <a:r>
              <a:rPr lang="da-DK" sz="1400" b="0" dirty="0" err="1">
                <a:solidFill>
                  <a:schemeClr val="tx1"/>
                </a:solidFill>
              </a:rPr>
              <a:t>mdr.s</a:t>
            </a:r>
            <a:r>
              <a:rPr lang="da-DK" sz="1400" b="0" dirty="0">
                <a:solidFill>
                  <a:schemeClr val="tx1"/>
                </a:solidFill>
              </a:rPr>
              <a:t> anciennitet</a:t>
            </a:r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993607AA-FC85-9179-ACBA-9AA8A2DD5DD6}"/>
              </a:ext>
            </a:extLst>
          </p:cNvPr>
          <p:cNvSpPr txBox="1"/>
          <p:nvPr/>
        </p:nvSpPr>
        <p:spPr>
          <a:xfrm>
            <a:off x="3034884" y="4421383"/>
            <a:ext cx="5514755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</a:rPr>
              <a:t>Ikke ret til børneomsorgsdage eller frihed ved barn syg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</a:rPr>
              <a:t>Men der kan godt aftales frihed </a:t>
            </a:r>
            <a:r>
              <a:rPr lang="da-DK" sz="1400" u="sng" dirty="0">
                <a:solidFill>
                  <a:schemeClr val="tx1"/>
                </a:solidFill>
              </a:rPr>
              <a:t>med</a:t>
            </a:r>
            <a:r>
              <a:rPr lang="da-DK" sz="1400" dirty="0">
                <a:solidFill>
                  <a:schemeClr val="tx1"/>
                </a:solidFill>
              </a:rPr>
              <a:t> eller </a:t>
            </a:r>
            <a:r>
              <a:rPr lang="da-DK" sz="1400" u="sng" dirty="0">
                <a:solidFill>
                  <a:schemeClr val="tx1"/>
                </a:solidFill>
              </a:rPr>
              <a:t>uden</a:t>
            </a:r>
            <a:r>
              <a:rPr lang="da-DK" sz="1400" dirty="0">
                <a:solidFill>
                  <a:schemeClr val="tx1"/>
                </a:solidFill>
              </a:rPr>
              <a:t> løn ved:</a:t>
            </a:r>
          </a:p>
          <a:p>
            <a:endParaRPr lang="da-DK" sz="14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</a:rPr>
              <a:t>Individuel aftale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</a:rPr>
              <a:t>Ansættelsesbrev/aftale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</a:rPr>
              <a:t>Politik eller retningslinjer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82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ye regler om omsorgsorlov, fleksible arbejdstider og ansættelsesretlig  beskyttelse - DI">
            <a:extLst>
              <a:ext uri="{FF2B5EF4-FFF2-40B4-BE49-F238E27FC236}">
                <a16:creationId xmlns:a16="http://schemas.microsoft.com/office/drawing/2014/main" id="{C163F6FC-31FB-94CB-8060-0F49F0A0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3802" r="15836"/>
          <a:stretch/>
        </p:blipFill>
        <p:spPr bwMode="auto">
          <a:xfrm>
            <a:off x="8128000" y="1746835"/>
            <a:ext cx="4064000" cy="40318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231418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Omsorgsorlov og fleksible arbejdstider – ny lov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AA9BC4C-E6B5-B047-2111-A61D0A03AD94}"/>
              </a:ext>
            </a:extLst>
          </p:cNvPr>
          <p:cNvSpPr txBox="1"/>
          <p:nvPr/>
        </p:nvSpPr>
        <p:spPr>
          <a:xfrm>
            <a:off x="1216936" y="1746835"/>
            <a:ext cx="625223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rgbClr val="4D5156"/>
                </a:solidFill>
                <a:effectLst/>
                <a:latin typeface="+mj-lt"/>
              </a:rPr>
              <a:t>5 omsorgsdage (uden løn) pr. kalenderår til pleje eller støtte af nærtstående pga. alvorlig helbredsmæssig tilstand – dog kun 2 omsorgsdage i 2022</a:t>
            </a:r>
          </a:p>
          <a:p>
            <a:endParaRPr lang="da-DK" sz="1600" b="0" i="0" dirty="0">
              <a:solidFill>
                <a:srgbClr val="4D5156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rgbClr val="4D5156"/>
                </a:solidFill>
                <a:effectLst/>
                <a:latin typeface="+mj-lt"/>
              </a:rPr>
              <a:t>Bruges til at støtte eller yde omsorg for egne børn/stedbørn, forældre, ægtefælle eller partner i samme husstand/folkeregisteradresse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4D5156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i="1" dirty="0">
                <a:solidFill>
                  <a:srgbClr val="000000"/>
                </a:solidFill>
                <a:latin typeface="+mj-lt"/>
              </a:rPr>
              <a:t>Væsentligt</a:t>
            </a:r>
            <a:r>
              <a:rPr lang="da-DK" sz="1600" dirty="0">
                <a:solidFill>
                  <a:srgbClr val="000000"/>
                </a:solidFill>
                <a:latin typeface="+mj-lt"/>
              </a:rPr>
              <a:t> behov for omsorgsorlov til fx at ledsage en alvorlig syg, eller en der skal til udredning for en alvorlig sygdom som fx demens, kræft, Alzheimer, Parkinsons m.v.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+mj-lt"/>
              </a:rPr>
              <a:t>Holdes samlet eller som enkelte dage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+mj-lt"/>
              </a:rPr>
              <a:t>Fremvisning af lægelig dokumentation  </a:t>
            </a:r>
            <a:r>
              <a:rPr lang="da-DK" sz="1600" i="1" dirty="0">
                <a:solidFill>
                  <a:srgbClr val="000000"/>
                </a:solidFill>
                <a:latin typeface="+mj-lt"/>
              </a:rPr>
              <a:t>kan</a:t>
            </a:r>
            <a:r>
              <a:rPr lang="da-DK" sz="1600" dirty="0">
                <a:solidFill>
                  <a:srgbClr val="000000"/>
                </a:solidFill>
                <a:latin typeface="+mj-lt"/>
              </a:rPr>
              <a:t> udbedes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+mj-lt"/>
              </a:rPr>
              <a:t>Aftale ændrede arbejdstider- eller mønstre i en begrænset periode</a:t>
            </a:r>
            <a:endParaRPr lang="da-DK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25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Spørgsmål</a:t>
            </a:r>
            <a:endParaRPr lang="en-US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81A3616-26F2-85FF-C8C9-F76B0267E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0" r="1338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7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Bliv klogere på følgende emner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ED7B0994-5992-C0C0-59C1-7C689E2B17D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4245611"/>
              </p:ext>
            </p:extLst>
          </p:nvPr>
        </p:nvGraphicFramePr>
        <p:xfrm>
          <a:off x="3355331" y="1681633"/>
          <a:ext cx="5943600" cy="408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93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Information og vejledninger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94CE266-EC23-482F-E5B1-05B1AFFFC6C6}"/>
              </a:ext>
            </a:extLst>
          </p:cNvPr>
          <p:cNvSpPr txBox="1"/>
          <p:nvPr/>
        </p:nvSpPr>
        <p:spPr>
          <a:xfrm>
            <a:off x="566928" y="1901952"/>
            <a:ext cx="55290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200" dirty="0"/>
          </a:p>
          <a:p>
            <a:endParaRPr lang="da-DK" sz="16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  <a:p>
            <a:endParaRPr lang="da-DK" sz="12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45EA241-3884-1CCF-BA12-41A2A24E61E3}"/>
              </a:ext>
            </a:extLst>
          </p:cNvPr>
          <p:cNvSpPr txBox="1"/>
          <p:nvPr/>
        </p:nvSpPr>
        <p:spPr>
          <a:xfrm>
            <a:off x="2626436" y="383255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200" dirty="0">
              <a:hlinkClick r:id="rId2"/>
            </a:endParaRPr>
          </a:p>
          <a:p>
            <a:endParaRPr lang="da-DK" sz="1200" dirty="0">
              <a:hlinkClick r:id="rId2"/>
            </a:endParaRPr>
          </a:p>
          <a:p>
            <a:endParaRPr lang="da-DK" sz="1200" dirty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0D7B3665-F115-A065-2BBC-1D0044D9C4A4}"/>
              </a:ext>
            </a:extLst>
          </p:cNvPr>
          <p:cNvSpPr/>
          <p:nvPr/>
        </p:nvSpPr>
        <p:spPr>
          <a:xfrm>
            <a:off x="5879591" y="1563624"/>
            <a:ext cx="5456859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Se, hvor meget orlov en medarbejder har ret til og om det er </a:t>
            </a:r>
            <a:r>
              <a:rPr lang="da-DK" sz="1600" b="1" i="1" dirty="0">
                <a:solidFill>
                  <a:schemeClr val="tx2"/>
                </a:solidFill>
              </a:rPr>
              <a:t>med</a:t>
            </a:r>
            <a:r>
              <a:rPr lang="da-DK" sz="1600" b="1" dirty="0">
                <a:solidFill>
                  <a:schemeClr val="tx2"/>
                </a:solidFill>
              </a:rPr>
              <a:t> eller </a:t>
            </a:r>
            <a:r>
              <a:rPr lang="da-DK" sz="1600" b="1" i="1" dirty="0">
                <a:solidFill>
                  <a:schemeClr val="tx2"/>
                </a:solidFill>
              </a:rPr>
              <a:t>uden</a:t>
            </a:r>
            <a:r>
              <a:rPr lang="da-DK" sz="1600" b="1" dirty="0">
                <a:solidFill>
                  <a:schemeClr val="tx2"/>
                </a:solidFill>
              </a:rPr>
              <a:t> løn her:</a:t>
            </a:r>
          </a:p>
          <a:p>
            <a:endParaRPr lang="da-DK" sz="1800" dirty="0"/>
          </a:p>
          <a:p>
            <a:r>
              <a:rPr lang="da-DK" sz="1400" b="1" dirty="0" err="1">
                <a:solidFill>
                  <a:schemeClr val="tx2"/>
                </a:solidFill>
              </a:rPr>
              <a:t>DBRs</a:t>
            </a:r>
            <a:r>
              <a:rPr lang="da-DK" sz="1400" b="1" dirty="0">
                <a:solidFill>
                  <a:schemeClr val="tx2"/>
                </a:solidFill>
              </a:rPr>
              <a:t> intranet -&gt; Personalevejledning </a:t>
            </a:r>
          </a:p>
          <a:p>
            <a:r>
              <a:rPr lang="da-DK" sz="1200" dirty="0">
                <a:hlinkClick r:id="rId3"/>
              </a:rPr>
              <a:t> Graviditet, barsel og orlov | Dansk Bilbrancheråd (dbr.dk)</a:t>
            </a:r>
            <a:endParaRPr lang="da-DK" sz="1200" dirty="0"/>
          </a:p>
          <a:p>
            <a:endParaRPr lang="da-DK" sz="1200" dirty="0"/>
          </a:p>
          <a:p>
            <a:pPr marL="171450" indent="-171450">
              <a:buFontTx/>
              <a:buChar char="-"/>
            </a:pPr>
            <a:r>
              <a:rPr lang="da-DK" sz="1200" dirty="0" err="1">
                <a:solidFill>
                  <a:schemeClr val="tx2"/>
                </a:solidFill>
              </a:rPr>
              <a:t>Webinar´et</a:t>
            </a:r>
            <a:r>
              <a:rPr lang="da-DK" sz="1200" dirty="0">
                <a:solidFill>
                  <a:schemeClr val="tx2"/>
                </a:solidFill>
              </a:rPr>
              <a:t> og oplægget bliver lagt på </a:t>
            </a:r>
            <a:r>
              <a:rPr lang="da-DK" sz="1200" dirty="0" err="1">
                <a:solidFill>
                  <a:schemeClr val="tx2"/>
                </a:solidFill>
              </a:rPr>
              <a:t>DBRs</a:t>
            </a:r>
            <a:r>
              <a:rPr lang="da-DK" sz="1200" dirty="0">
                <a:solidFill>
                  <a:schemeClr val="tx2"/>
                </a:solidFill>
              </a:rPr>
              <a:t> Intranet efter webinaret</a:t>
            </a:r>
          </a:p>
          <a:p>
            <a:pPr marL="171450" indent="-171450">
              <a:buFontTx/>
              <a:buChar char="-"/>
            </a:pPr>
            <a:r>
              <a:rPr lang="da-DK" sz="1200" dirty="0">
                <a:solidFill>
                  <a:schemeClr val="tx2"/>
                </a:solidFill>
              </a:rPr>
              <a:t>Udbetaling Danmarks Vejledninger om ”varslingsfrister” og ”Sådan indberetter du fravær i </a:t>
            </a:r>
            <a:r>
              <a:rPr lang="da-DK" sz="1200" dirty="0" err="1">
                <a:solidFill>
                  <a:schemeClr val="tx2"/>
                </a:solidFill>
              </a:rPr>
              <a:t>NemRefusion</a:t>
            </a:r>
            <a:r>
              <a:rPr lang="da-DK" sz="1200" dirty="0">
                <a:solidFill>
                  <a:schemeClr val="tx2"/>
                </a:solidFill>
              </a:rPr>
              <a:t>”</a:t>
            </a:r>
            <a:endParaRPr lang="da-DK" sz="1200" dirty="0"/>
          </a:p>
          <a:p>
            <a:endParaRPr lang="da-DK" sz="1200" dirty="0"/>
          </a:p>
          <a:p>
            <a:pPr algn="ctr"/>
            <a:endParaRPr lang="da-DK" dirty="0"/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96A2B953-D051-F70F-B3E1-ACA0FB54E95F}"/>
              </a:ext>
            </a:extLst>
          </p:cNvPr>
          <p:cNvSpPr/>
          <p:nvPr/>
        </p:nvSpPr>
        <p:spPr>
          <a:xfrm>
            <a:off x="6111708" y="3975165"/>
            <a:ext cx="4992624" cy="19592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600" dirty="0">
              <a:solidFill>
                <a:schemeClr val="tx2"/>
              </a:solidFill>
            </a:endParaRP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Hjælp til indberetningen i </a:t>
            </a:r>
            <a:r>
              <a:rPr lang="da-DK" sz="1600" b="1" dirty="0" err="1">
                <a:solidFill>
                  <a:schemeClr val="tx2"/>
                </a:solidFill>
              </a:rPr>
              <a:t>NemRefusion</a:t>
            </a:r>
            <a:r>
              <a:rPr lang="da-DK" sz="1600" b="1" dirty="0">
                <a:solidFill>
                  <a:schemeClr val="tx2"/>
                </a:solidFill>
              </a:rPr>
              <a:t> på virk.dk</a:t>
            </a:r>
          </a:p>
          <a:p>
            <a:endParaRPr lang="da-DK" sz="1200" dirty="0"/>
          </a:p>
          <a:p>
            <a:r>
              <a:rPr lang="da-DK" sz="1400" dirty="0">
                <a:solidFill>
                  <a:schemeClr val="tx2"/>
                </a:solidFill>
              </a:rPr>
              <a:t>Kontakt Udbetaling Danmark (</a:t>
            </a:r>
            <a:r>
              <a:rPr lang="da-DK" sz="1400" dirty="0" err="1">
                <a:solidFill>
                  <a:schemeClr val="tx2"/>
                </a:solidFill>
              </a:rPr>
              <a:t>NemRefusion</a:t>
            </a:r>
            <a:r>
              <a:rPr lang="da-DK" sz="1400" dirty="0">
                <a:solidFill>
                  <a:schemeClr val="tx2"/>
                </a:solidFill>
              </a:rPr>
              <a:t>) support </a:t>
            </a:r>
          </a:p>
          <a:p>
            <a:endParaRPr lang="da-DK" sz="1400" dirty="0">
              <a:solidFill>
                <a:schemeClr val="tx2"/>
              </a:solidFill>
            </a:endParaRPr>
          </a:p>
          <a:p>
            <a:r>
              <a:rPr lang="da-DK" sz="1400" dirty="0">
                <a:solidFill>
                  <a:schemeClr val="tx2"/>
                </a:solidFill>
              </a:rPr>
              <a:t>Tlf. 70 12 80 64 </a:t>
            </a:r>
          </a:p>
          <a:p>
            <a:endParaRPr lang="da-DK" sz="1400" dirty="0">
              <a:solidFill>
                <a:schemeClr val="tx2"/>
              </a:solidFill>
            </a:endParaRPr>
          </a:p>
          <a:p>
            <a:r>
              <a:rPr lang="da-DK" sz="1400" b="1" dirty="0">
                <a:solidFill>
                  <a:schemeClr val="tx2"/>
                </a:solidFill>
              </a:rPr>
              <a:t>Løntekniske spørgsmål </a:t>
            </a:r>
            <a:r>
              <a:rPr lang="da-DK" sz="1400" dirty="0">
                <a:solidFill>
                  <a:schemeClr val="tx2"/>
                </a:solidFill>
              </a:rPr>
              <a:t>-&gt; kontakt jeres Lønbureau fx </a:t>
            </a:r>
            <a:r>
              <a:rPr lang="da-DK" sz="1400" dirty="0" err="1">
                <a:solidFill>
                  <a:schemeClr val="tx2"/>
                </a:solidFill>
              </a:rPr>
              <a:t>Proløn</a:t>
            </a:r>
            <a:endParaRPr lang="da-DK" sz="1400" dirty="0">
              <a:solidFill>
                <a:schemeClr val="tx2"/>
              </a:solidFill>
            </a:endParaRPr>
          </a:p>
          <a:p>
            <a:endParaRPr lang="da-DK" sz="1600" dirty="0">
              <a:solidFill>
                <a:schemeClr val="tx2"/>
              </a:solidFill>
            </a:endParaRPr>
          </a:p>
          <a:p>
            <a:pPr algn="ctr"/>
            <a:endParaRPr lang="da-DK" dirty="0"/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C08C6CD4-AEC1-D422-1197-6F226A9CD203}"/>
              </a:ext>
            </a:extLst>
          </p:cNvPr>
          <p:cNvSpPr/>
          <p:nvPr/>
        </p:nvSpPr>
        <p:spPr>
          <a:xfrm>
            <a:off x="855549" y="1563624"/>
            <a:ext cx="4146219" cy="43708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600" dirty="0">
              <a:solidFill>
                <a:schemeClr val="tx2"/>
              </a:solidFill>
            </a:endParaRP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Se, hvad I skal gøre, når en medarbejder skal på barsel/orlov på VIRK.DK</a:t>
            </a:r>
          </a:p>
          <a:p>
            <a:endParaRPr lang="da-DK" sz="1600" dirty="0"/>
          </a:p>
          <a:p>
            <a:r>
              <a:rPr lang="da-DK" sz="1600" dirty="0">
                <a:solidFill>
                  <a:schemeClr val="tx2"/>
                </a:solidFill>
              </a:rPr>
              <a:t>Gode links:</a:t>
            </a:r>
          </a:p>
          <a:p>
            <a:r>
              <a:rPr lang="da-DK" sz="1600" dirty="0">
                <a:solidFill>
                  <a:schemeClr val="tx2"/>
                </a:solidFill>
              </a:rPr>
              <a:t>virk.dk/vejledning/</a:t>
            </a:r>
            <a:r>
              <a:rPr lang="da-DK" sz="1600" dirty="0" err="1">
                <a:solidFill>
                  <a:schemeClr val="tx2"/>
                </a:solidFill>
              </a:rPr>
              <a:t>ba</a:t>
            </a:r>
            <a:r>
              <a:rPr lang="da-DK" sz="1600" dirty="0">
                <a:solidFill>
                  <a:schemeClr val="tx2"/>
                </a:solidFill>
              </a:rPr>
              <a:t>-barselsdagpenge/</a:t>
            </a:r>
            <a:r>
              <a:rPr lang="da-DK" sz="1600" dirty="0" err="1">
                <a:solidFill>
                  <a:schemeClr val="tx2"/>
                </a:solidFill>
              </a:rPr>
              <a:t>ba</a:t>
            </a:r>
            <a:r>
              <a:rPr lang="da-DK" sz="1600" dirty="0">
                <a:solidFill>
                  <a:schemeClr val="tx2"/>
                </a:solidFill>
              </a:rPr>
              <a:t>-arbejdsgiver/#Nye-barselsregler</a:t>
            </a:r>
          </a:p>
          <a:p>
            <a:r>
              <a:rPr lang="da-DK" sz="1600" dirty="0">
                <a:solidFill>
                  <a:schemeClr val="tx2"/>
                </a:solidFill>
              </a:rPr>
              <a:t> </a:t>
            </a:r>
          </a:p>
          <a:p>
            <a:r>
              <a:rPr lang="da-DK" sz="1200" dirty="0">
                <a:hlinkClick r:id="rId4"/>
              </a:rPr>
              <a:t>Introduktion - Barselsdagpenge | Virk</a:t>
            </a:r>
            <a:endParaRPr lang="da-DK" sz="1200" dirty="0"/>
          </a:p>
          <a:p>
            <a:endParaRPr lang="da-DK" sz="1200" dirty="0">
              <a:hlinkClick r:id="rId5"/>
            </a:endParaRPr>
          </a:p>
          <a:p>
            <a:r>
              <a:rPr lang="da-DK" sz="1200" dirty="0">
                <a:hlinkClick r:id="rId5"/>
              </a:rPr>
              <a:t>Arbejdsgiver - Barselsdagpenge | Virk</a:t>
            </a:r>
            <a:endParaRPr lang="da-DK" sz="1200" dirty="0"/>
          </a:p>
          <a:p>
            <a:endParaRPr lang="da-DK" sz="1200" dirty="0"/>
          </a:p>
          <a:p>
            <a:endParaRPr lang="da-DK" sz="1200" dirty="0">
              <a:hlinkClick r:id="rId2"/>
            </a:endParaRPr>
          </a:p>
          <a:p>
            <a:endParaRPr lang="da-DK" sz="1200" dirty="0">
              <a:hlinkClick r:id="rId2"/>
            </a:endParaRPr>
          </a:p>
          <a:p>
            <a:endParaRPr lang="da-DK" sz="1200" dirty="0">
              <a:hlinkClick r:id="rId2"/>
            </a:endParaRPr>
          </a:p>
          <a:p>
            <a:endParaRPr lang="da-DK" sz="1200" dirty="0">
              <a:hlinkClick r:id="rId2"/>
            </a:endParaRPr>
          </a:p>
          <a:p>
            <a:endParaRPr lang="da-DK" sz="1200" dirty="0">
              <a:solidFill>
                <a:srgbClr val="1A1A1A"/>
              </a:solidFill>
              <a:latin typeface="+mj-lt"/>
            </a:endParaRPr>
          </a:p>
          <a:p>
            <a:r>
              <a:rPr lang="da-DK" sz="1200" dirty="0">
                <a:solidFill>
                  <a:srgbClr val="1A1A1A"/>
                </a:solidFill>
                <a:latin typeface="+mj-lt"/>
              </a:rPr>
              <a:t>Film: Når du skal have en medarbejder på barsel</a:t>
            </a:r>
          </a:p>
          <a:p>
            <a:endParaRPr lang="da-DK" sz="1200" dirty="0">
              <a:hlinkClick r:id="rId2"/>
            </a:endParaRPr>
          </a:p>
          <a:p>
            <a:r>
              <a:rPr lang="da-DK" sz="1200" dirty="0">
                <a:hlinkClick r:id="rId2"/>
              </a:rPr>
              <a:t>https://film.atp.dk/atp-barsel-for-arbejdsgivere</a:t>
            </a:r>
            <a:endParaRPr lang="da-DK" sz="1200" dirty="0"/>
          </a:p>
          <a:p>
            <a:endParaRPr lang="da-DK" sz="1200" dirty="0"/>
          </a:p>
          <a:p>
            <a:endParaRPr lang="da-DK" sz="1600" dirty="0">
              <a:solidFill>
                <a:schemeClr val="tx2"/>
              </a:solidFill>
            </a:endParaRPr>
          </a:p>
          <a:p>
            <a:pPr algn="ctr"/>
            <a:endParaRPr lang="da-DK" dirty="0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25EFA961-B3B1-31D9-CDC3-30BD720E3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907" y="4182025"/>
            <a:ext cx="2793318" cy="7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3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Personalejuridisk hotline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0E77A0E-F6F3-99EE-1C0D-43D3B600C4A0}"/>
              </a:ext>
            </a:extLst>
          </p:cNvPr>
          <p:cNvSpPr txBox="1"/>
          <p:nvPr/>
        </p:nvSpPr>
        <p:spPr>
          <a:xfrm>
            <a:off x="1337093" y="2216989"/>
            <a:ext cx="3804249" cy="31700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tx2"/>
                </a:solidFill>
              </a:rPr>
              <a:t>Personalejuridisk konsulent</a:t>
            </a:r>
          </a:p>
          <a:p>
            <a:pPr algn="ctr"/>
            <a:endParaRPr lang="da-DK" sz="2400" dirty="0">
              <a:solidFill>
                <a:schemeClr val="tx2"/>
              </a:solidFill>
            </a:endParaRPr>
          </a:p>
          <a:p>
            <a:pPr algn="ctr"/>
            <a:r>
              <a:rPr lang="da-DK" sz="2400" dirty="0">
                <a:solidFill>
                  <a:schemeClr val="tx2"/>
                </a:solidFill>
              </a:rPr>
              <a:t>Mille Vollmer</a:t>
            </a:r>
          </a:p>
          <a:p>
            <a:pPr algn="ctr"/>
            <a:endParaRPr lang="da-DK" sz="2400" dirty="0">
              <a:solidFill>
                <a:schemeClr val="tx2"/>
              </a:solidFill>
            </a:endParaRPr>
          </a:p>
          <a:p>
            <a:pPr algn="ctr"/>
            <a:r>
              <a:rPr lang="da-DK" sz="2400" dirty="0">
                <a:solidFill>
                  <a:schemeClr val="tx2"/>
                </a:solidFill>
              </a:rPr>
              <a:t>30 14 52 06 </a:t>
            </a:r>
          </a:p>
          <a:p>
            <a:pPr algn="ctr"/>
            <a:endParaRPr lang="da-DK" sz="2400" dirty="0">
              <a:solidFill>
                <a:schemeClr val="tx2"/>
              </a:solidFill>
            </a:endParaRPr>
          </a:p>
          <a:p>
            <a:pPr algn="ctr"/>
            <a:r>
              <a:rPr lang="da-DK" sz="2400" dirty="0">
                <a:solidFill>
                  <a:schemeClr val="tx2"/>
                </a:solidFill>
                <a:hlinkClick r:id="rId2"/>
              </a:rPr>
              <a:t>mv@dbr.dk</a:t>
            </a:r>
            <a:endParaRPr lang="da-DK" sz="2400" dirty="0">
              <a:solidFill>
                <a:schemeClr val="tx2"/>
              </a:solidFill>
            </a:endParaRPr>
          </a:p>
          <a:p>
            <a:pPr algn="ctr"/>
            <a:endParaRPr lang="da-DK" sz="3200" dirty="0"/>
          </a:p>
        </p:txBody>
      </p:sp>
      <p:pic>
        <p:nvPicPr>
          <p:cNvPr id="6" name="Grafik 5" descr="Smartphone med massiv udfyldning">
            <a:extLst>
              <a:ext uri="{FF2B5EF4-FFF2-40B4-BE49-F238E27FC236}">
                <a16:creationId xmlns:a16="http://schemas.microsoft.com/office/drawing/2014/main" id="{AF0E79BB-853F-B5FC-AFDD-70869984B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6435" y="3699426"/>
            <a:ext cx="376689" cy="376689"/>
          </a:xfrm>
          <a:prstGeom prst="rect">
            <a:avLst/>
          </a:prstGeom>
        </p:spPr>
      </p:pic>
      <p:pic>
        <p:nvPicPr>
          <p:cNvPr id="7" name="Grafik 6" descr="Konvolut kontur">
            <a:extLst>
              <a:ext uri="{FF2B5EF4-FFF2-40B4-BE49-F238E27FC236}">
                <a16:creationId xmlns:a16="http://schemas.microsoft.com/office/drawing/2014/main" id="{308179E9-EF54-C53D-D485-BCEA2A0893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6435" y="4450683"/>
            <a:ext cx="376689" cy="37668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CF92752-03F0-C416-DAE0-5EB691C6FB35}"/>
              </a:ext>
            </a:extLst>
          </p:cNvPr>
          <p:cNvSpPr txBox="1"/>
          <p:nvPr/>
        </p:nvSpPr>
        <p:spPr>
          <a:xfrm>
            <a:off x="6096000" y="2216989"/>
            <a:ext cx="3804249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tx2"/>
                </a:solidFill>
              </a:rPr>
              <a:t>Dansk Bilbrancheråd</a:t>
            </a:r>
          </a:p>
          <a:p>
            <a:pPr algn="ctr"/>
            <a:endParaRPr lang="da-DK" sz="2400" dirty="0">
              <a:solidFill>
                <a:schemeClr val="tx2"/>
              </a:solidFill>
            </a:endParaRPr>
          </a:p>
          <a:p>
            <a:pPr algn="ctr"/>
            <a:r>
              <a:rPr lang="da-DK" sz="2400" dirty="0">
                <a:solidFill>
                  <a:schemeClr val="tx2"/>
                </a:solidFill>
              </a:rPr>
              <a:t>43 99 66 33</a:t>
            </a:r>
          </a:p>
          <a:p>
            <a:pPr algn="ctr"/>
            <a:endParaRPr lang="da-DK" sz="2400" dirty="0">
              <a:solidFill>
                <a:schemeClr val="tx2"/>
              </a:solidFill>
            </a:endParaRPr>
          </a:p>
          <a:p>
            <a:pPr algn="ctr"/>
            <a:r>
              <a:rPr lang="da-DK" sz="2400" dirty="0">
                <a:solidFill>
                  <a:schemeClr val="tx2"/>
                </a:solidFill>
                <a:hlinkClick r:id="rId7"/>
              </a:rPr>
              <a:t>info@dbr.dk</a:t>
            </a:r>
            <a:endParaRPr lang="da-DK" sz="3200" dirty="0"/>
          </a:p>
        </p:txBody>
      </p:sp>
      <p:pic>
        <p:nvPicPr>
          <p:cNvPr id="13" name="Grafik 12" descr="Smartphone med massiv udfyldning">
            <a:extLst>
              <a:ext uri="{FF2B5EF4-FFF2-40B4-BE49-F238E27FC236}">
                <a16:creationId xmlns:a16="http://schemas.microsoft.com/office/drawing/2014/main" id="{AECAF5DE-4DC1-8020-8414-FB957BC53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4737" y="2998140"/>
            <a:ext cx="376689" cy="376689"/>
          </a:xfrm>
          <a:prstGeom prst="rect">
            <a:avLst/>
          </a:prstGeom>
        </p:spPr>
      </p:pic>
      <p:pic>
        <p:nvPicPr>
          <p:cNvPr id="15" name="Grafik 14" descr="Konvolut kontur">
            <a:extLst>
              <a:ext uri="{FF2B5EF4-FFF2-40B4-BE49-F238E27FC236}">
                <a16:creationId xmlns:a16="http://schemas.microsoft.com/office/drawing/2014/main" id="{E64396E1-B904-BC7C-C84F-42CA5131B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737" y="3731947"/>
            <a:ext cx="376689" cy="37668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61CE1B3-917C-00F2-7956-CA120DF1F0C0}"/>
              </a:ext>
            </a:extLst>
          </p:cNvPr>
          <p:cNvSpPr txBox="1"/>
          <p:nvPr/>
        </p:nvSpPr>
        <p:spPr>
          <a:xfrm>
            <a:off x="4636209" y="5015449"/>
            <a:ext cx="2919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rgbClr val="C00000"/>
                </a:solidFill>
              </a:rPr>
              <a:t>Hotlinen er åben:</a:t>
            </a:r>
          </a:p>
          <a:p>
            <a:r>
              <a:rPr lang="da-DK" sz="1800" dirty="0">
                <a:solidFill>
                  <a:srgbClr val="C00000"/>
                </a:solidFill>
              </a:rPr>
              <a:t>Mandag-torsdag kl. 8:30 – 16</a:t>
            </a:r>
          </a:p>
          <a:p>
            <a:r>
              <a:rPr lang="da-DK" sz="1800" dirty="0">
                <a:solidFill>
                  <a:srgbClr val="C00000"/>
                </a:solidFill>
              </a:rPr>
              <a:t>Fredag kl. 8:30 – 13:30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0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0E77A0E-F6F3-99EE-1C0D-43D3B600C4A0}"/>
              </a:ext>
            </a:extLst>
          </p:cNvPr>
          <p:cNvSpPr txBox="1"/>
          <p:nvPr/>
        </p:nvSpPr>
        <p:spPr>
          <a:xfrm>
            <a:off x="1621767" y="2875002"/>
            <a:ext cx="8410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dirty="0">
                <a:solidFill>
                  <a:schemeClr val="tx2"/>
                </a:solidFill>
              </a:rPr>
              <a:t>Tak for i dag</a:t>
            </a:r>
            <a:endParaRPr lang="da-DK" sz="6000" dirty="0"/>
          </a:p>
        </p:txBody>
      </p:sp>
    </p:spTree>
    <p:extLst>
      <p:ext uri="{BB962C8B-B14F-4D97-AF65-F5344CB8AC3E}">
        <p14:creationId xmlns:p14="http://schemas.microsoft.com/office/powerpoint/2010/main" val="159435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Ændringer i den nye barselslov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5143B5E-45B7-FFA8-2612-87286BEBD84B}"/>
              </a:ext>
            </a:extLst>
          </p:cNvPr>
          <p:cNvSpPr txBox="1"/>
          <p:nvPr/>
        </p:nvSpPr>
        <p:spPr>
          <a:xfrm>
            <a:off x="1000665" y="1802921"/>
            <a:ext cx="103258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/>
              <a:t>Nye regler gælder for børn født den 2. august 2022 og senere</a:t>
            </a:r>
          </a:p>
          <a:p>
            <a:pPr lvl="1"/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/>
              <a:t>Lige fordeling af orlov til mor og far/medmor – indførelse af 24/24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1600" i="1" dirty="0"/>
              <a:t>Far får mere orlov og mor får mindre orlov end før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/>
              <a:t>Mor har fortsat ret til 4 ugers graviditetsorlov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/>
              <a:t>Mulighed for overdragelse af 13 ugers orlov (med dagpenge) mellem mor og far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/>
              <a:t>11 uger er øremærket orlov (med dagpenge) -  orloven går tabt, hvis den ikke holdes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1600" i="1" dirty="0"/>
              <a:t>Omstilling - Flere fædre vil holde mere orlov! Før typisk 2 uger -&gt; nu 11 uger</a:t>
            </a:r>
          </a:p>
          <a:p>
            <a:pPr lvl="1"/>
            <a:endParaRPr lang="da-DK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/>
              <a:t>1. januar 2024 - LGBT+ familier og soloforældre kan overdrage orlov til sociale forældre og nærtstående familiemedlemmer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5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Fraværsret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C3D1F2C-9756-5E0B-B4AC-087614F0A5D7}"/>
              </a:ext>
            </a:extLst>
          </p:cNvPr>
          <p:cNvSpPr txBox="1"/>
          <p:nvPr/>
        </p:nvSpPr>
        <p:spPr>
          <a:xfrm>
            <a:off x="1051277" y="2144781"/>
            <a:ext cx="70500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32 ugers </a:t>
            </a:r>
            <a:r>
              <a:rPr lang="da-DK" u="sng" dirty="0"/>
              <a:t>fravær</a:t>
            </a:r>
            <a:r>
              <a:rPr lang="da-DK" dirty="0"/>
              <a:t> hver </a:t>
            </a:r>
          </a:p>
          <a:p>
            <a:endParaRPr lang="da-DK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a-DK" sz="1600" dirty="0"/>
              <a:t>orloven kan holdes samtidig, forskudt eller i forlængelse af hinanden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32 uger kan forlænges til 40 uger eller 46 uger – op til 14 uger hver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600" dirty="0"/>
              <a:t>Det er kun friheden, der kan forlænges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600" dirty="0"/>
              <a:t>Dagpengene, kan ikke længere udstrækkes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er fortsat mere fraværsret end der er </a:t>
            </a:r>
            <a:r>
              <a:rPr lang="da-DK"/>
              <a:t>dagpengeret 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1C240D3-3EF5-47A3-5521-82A24926C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4072" t="-209" r="15355" b="10416"/>
          <a:stretch/>
        </p:blipFill>
        <p:spPr>
          <a:xfrm>
            <a:off x="8657146" y="2092750"/>
            <a:ext cx="3534854" cy="31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2014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Fravær med barselsdagpenge – 24/24-modellen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AD9C3F9-96F7-5215-E40C-98407941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79" y="2722777"/>
            <a:ext cx="6486825" cy="280906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FFA57E8-214C-E0B1-69ED-9E5281E5333B}"/>
              </a:ext>
            </a:extLst>
          </p:cNvPr>
          <p:cNvSpPr txBox="1"/>
          <p:nvPr/>
        </p:nvSpPr>
        <p:spPr>
          <a:xfrm>
            <a:off x="411480" y="1728216"/>
            <a:ext cx="503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i="0" dirty="0">
                <a:solidFill>
                  <a:srgbClr val="000000"/>
                </a:solidFill>
                <a:effectLst/>
              </a:rPr>
              <a:t>Hver forælder har ret til 24 ugers orlov med barselsdagpenge efter fødslen – 48 uger til sammen</a:t>
            </a:r>
          </a:p>
          <a:p>
            <a:endParaRPr lang="da-DK" sz="12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D491886-186C-6EAA-75F8-A764A05CD652}"/>
              </a:ext>
            </a:extLst>
          </p:cNvPr>
          <p:cNvSpPr txBox="1"/>
          <p:nvPr/>
        </p:nvSpPr>
        <p:spPr>
          <a:xfrm>
            <a:off x="8140518" y="2973146"/>
            <a:ext cx="3413760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 2 uger øremærkede skal holdes i forlængelse af fødslen – inden 10 uger efter fødslen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 9 uger øremærkede skal holdes inden barnet fylder 1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 13 uger kan enten </a:t>
            </a:r>
            <a:r>
              <a:rPr lang="da-DK" sz="1600" u="sng" dirty="0"/>
              <a:t>overdrages</a:t>
            </a:r>
            <a:r>
              <a:rPr lang="da-DK" sz="1600" dirty="0"/>
              <a:t> til den anden forælder </a:t>
            </a:r>
            <a:r>
              <a:rPr lang="da-DK" sz="1600" i="1" dirty="0"/>
              <a:t>eller </a:t>
            </a:r>
            <a:r>
              <a:rPr lang="da-DK" sz="1600" u="sng" dirty="0"/>
              <a:t>udskydes</a:t>
            </a:r>
            <a:r>
              <a:rPr lang="da-DK" sz="1600" dirty="0"/>
              <a:t> indtil barnet fylder 9 år</a:t>
            </a:r>
          </a:p>
        </p:txBody>
      </p:sp>
    </p:spTree>
    <p:extLst>
      <p:ext uri="{BB962C8B-B14F-4D97-AF65-F5344CB8AC3E}">
        <p14:creationId xmlns:p14="http://schemas.microsoft.com/office/powerpoint/2010/main" val="165442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686032" cy="1325563"/>
          </a:xfrm>
        </p:spPr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Lønret</a:t>
            </a:r>
            <a:r>
              <a:rPr lang="da-DK" dirty="0">
                <a:solidFill>
                  <a:schemeClr val="bg1"/>
                </a:solidFill>
              </a:rPr>
              <a:t> – fuld/delvis/ingen løn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81FBB860-ED8F-F40F-10A4-531FE1B6C6BC}"/>
              </a:ext>
            </a:extLst>
          </p:cNvPr>
          <p:cNvSpPr/>
          <p:nvPr/>
        </p:nvSpPr>
        <p:spPr>
          <a:xfrm>
            <a:off x="1335024" y="1709612"/>
            <a:ext cx="4526280" cy="41334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Har ikke overenskomst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Ikke ret til løn eller løn svarende til dagpengesatsen</a:t>
            </a:r>
          </a:p>
          <a:p>
            <a:pPr lvl="1"/>
            <a:endParaRPr lang="da-DK" sz="1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Kan dog aftales – enten fuld løn eller løn svarende til dagpengesatsen</a:t>
            </a:r>
          </a:p>
          <a:p>
            <a:pPr lvl="1"/>
            <a:endParaRPr lang="da-DK" sz="1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Politik eller retningslinjer – fuld løn/delvis løn</a:t>
            </a:r>
          </a:p>
          <a:p>
            <a:pPr lvl="1"/>
            <a:endParaRPr lang="da-DK" sz="1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Funktionær, kun moren, har ret til halv løn i 14 uger  + 4 uger før termin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3A870990-8124-DB6A-0A89-7326C087EE6A}"/>
              </a:ext>
            </a:extLst>
          </p:cNvPr>
          <p:cNvSpPr/>
          <p:nvPr/>
        </p:nvSpPr>
        <p:spPr>
          <a:xfrm>
            <a:off x="5989320" y="1709612"/>
            <a:ext cx="4526280" cy="41334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Har overenskomst</a:t>
            </a:r>
          </a:p>
          <a:p>
            <a:r>
              <a:rPr lang="da-DK" sz="1100" dirty="0">
                <a:solidFill>
                  <a:schemeClr val="bg1"/>
                </a:solidFill>
              </a:rPr>
              <a:t>Industriens overenskomst, Industriens funktionæroverenskomst, DBR Arbejdsgiverforenings overenskomst med HK og Dansk Metal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chemeClr val="bg1"/>
                </a:solidFill>
              </a:rPr>
              <a:t>Far</a:t>
            </a:r>
            <a:r>
              <a:rPr lang="da-DK" sz="1400" dirty="0">
                <a:solidFill>
                  <a:schemeClr val="bg1"/>
                </a:solidFill>
              </a:rPr>
              <a:t>/medmor har ret til </a:t>
            </a:r>
            <a:r>
              <a:rPr lang="da-DK" sz="1400" b="1" u="sng" dirty="0">
                <a:solidFill>
                  <a:schemeClr val="bg1"/>
                </a:solidFill>
              </a:rPr>
              <a:t>fuld løn i 13 uger</a:t>
            </a:r>
            <a:r>
              <a:rPr lang="da-DK" sz="1400" dirty="0">
                <a:solidFill>
                  <a:schemeClr val="bg1"/>
                </a:solidFill>
              </a:rPr>
              <a:t>:</a:t>
            </a:r>
          </a:p>
          <a:p>
            <a:pPr lvl="1"/>
            <a:endParaRPr lang="da-DK" sz="14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2 ugers fædreorlov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8 ugers forældreorlov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3 ugers ekstra forældreorlov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a-DK" sz="1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chemeClr val="bg1"/>
                </a:solidFill>
              </a:rPr>
              <a:t>Mor</a:t>
            </a:r>
            <a:r>
              <a:rPr lang="da-DK" sz="1400" dirty="0">
                <a:solidFill>
                  <a:schemeClr val="bg1"/>
                </a:solidFill>
              </a:rPr>
              <a:t> har ret til </a:t>
            </a:r>
            <a:r>
              <a:rPr lang="da-DK" sz="1400" b="1" u="sng" dirty="0">
                <a:solidFill>
                  <a:schemeClr val="bg1"/>
                </a:solidFill>
              </a:rPr>
              <a:t>fuld løn i 23 uger</a:t>
            </a:r>
            <a:r>
              <a:rPr lang="da-DK" sz="1400" dirty="0">
                <a:solidFill>
                  <a:schemeClr val="bg1"/>
                </a:solidFill>
              </a:rPr>
              <a:t>:</a:t>
            </a:r>
          </a:p>
          <a:p>
            <a:pPr lvl="1"/>
            <a:endParaRPr lang="da-DK" sz="14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 4 uger før fødsel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14 uger efter fødsel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5 ugers forældreorlov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da-DK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>
                <a:solidFill>
                  <a:schemeClr val="bg1"/>
                </a:solidFill>
              </a:rPr>
              <a:t>Kræver 9 </a:t>
            </a:r>
            <a:r>
              <a:rPr lang="da-DK" sz="1400" dirty="0" err="1">
                <a:solidFill>
                  <a:schemeClr val="bg1"/>
                </a:solidFill>
              </a:rPr>
              <a:t>mdr´s</a:t>
            </a:r>
            <a:r>
              <a:rPr lang="da-DK" sz="1400" dirty="0">
                <a:solidFill>
                  <a:schemeClr val="bg1"/>
                </a:solidFill>
              </a:rPr>
              <a:t> anciennitet</a:t>
            </a:r>
          </a:p>
        </p:txBody>
      </p:sp>
    </p:spTree>
    <p:extLst>
      <p:ext uri="{BB962C8B-B14F-4D97-AF65-F5344CB8AC3E}">
        <p14:creationId xmlns:p14="http://schemas.microsoft.com/office/powerpoint/2010/main" val="9669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Lønrefusion – hvornår kan I få refusion?</a:t>
            </a: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0B6704CC-0B58-D82F-D80D-22068DBE4F60}"/>
              </a:ext>
            </a:extLst>
          </p:cNvPr>
          <p:cNvSpPr/>
          <p:nvPr/>
        </p:nvSpPr>
        <p:spPr>
          <a:xfrm>
            <a:off x="996696" y="1728216"/>
            <a:ext cx="4892040" cy="32644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/>
              <a:t>Betingelser for at få refusion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I skal betale løn til medarbejdere under barsel/orlov – i max 24 uger, da der kun er dagpengeret i 24 uger</a:t>
            </a:r>
          </a:p>
          <a:p>
            <a:pPr lvl="1"/>
            <a:endParaRPr lang="da-DK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Medarbejderen skal have ret til barselsdagpenge fra Udbetaling Danmark </a:t>
            </a:r>
          </a:p>
          <a:p>
            <a:pPr lvl="1"/>
            <a:endParaRPr lang="da-DK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Medarbejderens timeløn skal være højere end barselsdagpengesatsen på 120,68 kr. (2022 sats)</a:t>
            </a:r>
            <a:endParaRPr lang="da-DK" sz="1400" b="1" dirty="0">
              <a:solidFill>
                <a:schemeClr val="bg1"/>
              </a:solidFill>
            </a:endParaRP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5EE21F53-6C38-3C30-3C20-3987E42A12CC}"/>
              </a:ext>
            </a:extLst>
          </p:cNvPr>
          <p:cNvSpPr/>
          <p:nvPr/>
        </p:nvSpPr>
        <p:spPr>
          <a:xfrm>
            <a:off x="6096000" y="1728216"/>
            <a:ext cx="4892040" cy="40085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b="1" dirty="0"/>
              <a:t>Satser 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Højst få 120,68 kr. pr. time fra Udbetaling Danmark</a:t>
            </a:r>
          </a:p>
          <a:p>
            <a:pPr lvl="1"/>
            <a:endParaRPr lang="da-DK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Højst få 88,48 kr. pr. time fra Barsel.dk (Barselsfonden)</a:t>
            </a:r>
          </a:p>
          <a:p>
            <a:pPr lvl="1"/>
            <a:endParaRPr lang="da-DK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Hvor meget I får i refusion, afhænger af, hvor meget I betaler i timeløn </a:t>
            </a:r>
          </a:p>
          <a:p>
            <a:pPr lvl="1"/>
            <a:r>
              <a:rPr lang="da-DK" sz="14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sz="1200" dirty="0"/>
              <a:t>For at få højeste sats -&gt; timeløn min. 185,92 kr. – er den under får I mindre i refusion </a:t>
            </a:r>
          </a:p>
          <a:p>
            <a:pPr lvl="1"/>
            <a:endParaRPr lang="da-DK" sz="1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sz="1400" dirty="0"/>
              <a:t>Udbetaling Danmark beregner timelønnen og giver automatisk besked til Barsel.dk</a:t>
            </a:r>
          </a:p>
        </p:txBody>
      </p:sp>
    </p:spTree>
    <p:extLst>
      <p:ext uri="{BB962C8B-B14F-4D97-AF65-F5344CB8AC3E}">
        <p14:creationId xmlns:p14="http://schemas.microsoft.com/office/powerpoint/2010/main" val="8424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Anmeldelse af orlov – virk.dk/</a:t>
            </a:r>
            <a:r>
              <a:rPr lang="da-DK" dirty="0" err="1">
                <a:solidFill>
                  <a:schemeClr val="bg1"/>
                </a:solidFill>
              </a:rPr>
              <a:t>Nemrefusion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F943667-F436-CC2D-2A93-F11640959171}"/>
              </a:ext>
            </a:extLst>
          </p:cNvPr>
          <p:cNvSpPr txBox="1"/>
          <p:nvPr/>
        </p:nvSpPr>
        <p:spPr>
          <a:xfrm>
            <a:off x="757428" y="1769700"/>
            <a:ext cx="1009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Husk altid at anmelde fraværet/orloven på virk.dk/</a:t>
            </a:r>
            <a:r>
              <a:rPr lang="da-DK" sz="1600" dirty="0" err="1"/>
              <a:t>Nemrefusion</a:t>
            </a:r>
            <a:r>
              <a:rPr lang="da-DK" sz="1600" dirty="0"/>
              <a:t> – også hvis det er ulønnet orlov!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Hvis du betaler fuld løn eller løn svarende til dagpengesatsen -&gt; kan du søge om refusion fra Udbetaling Danmark og Barselsfonden (Barsel.dk)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0EAF8F80-232C-56E0-A3E7-773B2C1B32C9}"/>
              </a:ext>
            </a:extLst>
          </p:cNvPr>
          <p:cNvSpPr/>
          <p:nvPr/>
        </p:nvSpPr>
        <p:spPr>
          <a:xfrm>
            <a:off x="490728" y="3751868"/>
            <a:ext cx="2048256" cy="2313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Søg i </a:t>
            </a:r>
            <a:r>
              <a:rPr lang="da-DK" sz="1100" b="0" i="0" dirty="0" err="1">
                <a:solidFill>
                  <a:srgbClr val="2F3E48"/>
                </a:solidFill>
                <a:effectLst/>
                <a:latin typeface="+mj-lt"/>
              </a:rPr>
              <a:t>NemRefusion</a:t>
            </a: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 på </a:t>
            </a:r>
            <a:r>
              <a:rPr lang="da-DK" sz="1100" b="0" i="0" u="sng" dirty="0">
                <a:solidFill>
                  <a:schemeClr val="accent1"/>
                </a:solidFill>
                <a:effectLst/>
                <a:latin typeface="+mj-lt"/>
                <a:hlinkClick r:id="rId2" tooltip="Vi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Virk</a:t>
            </a:r>
            <a:r>
              <a:rPr lang="da-DK" sz="1100" u="sng" dirty="0">
                <a:solidFill>
                  <a:schemeClr val="accent1"/>
                </a:solidFill>
                <a:latin typeface="+mj-lt"/>
              </a:rPr>
              <a:t>.dk </a:t>
            </a:r>
          </a:p>
          <a:p>
            <a:endParaRPr lang="da-DK" sz="11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Her vejledes du trin for trin</a:t>
            </a:r>
          </a:p>
          <a:p>
            <a:endParaRPr lang="da-DK" sz="1100" b="0" i="0" dirty="0">
              <a:solidFill>
                <a:srgbClr val="2F3E48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Hav </a:t>
            </a: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NemID/</a:t>
            </a:r>
            <a:r>
              <a:rPr lang="da-DK" sz="1100" b="0" i="0" dirty="0" err="1">
                <a:solidFill>
                  <a:srgbClr val="2F3E48"/>
                </a:solidFill>
                <a:effectLst/>
                <a:latin typeface="+mj-lt"/>
              </a:rPr>
              <a:t>MitID</a:t>
            </a: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 klar – skal bruges til at logge ind og underskrive 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Se evt. vejledning på virk.dk under barsel og privat arbejdsgiver</a:t>
            </a:r>
            <a:endParaRPr lang="da-DK" sz="1100" dirty="0">
              <a:latin typeface="+mj-lt"/>
            </a:endParaRP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C93E067A-40E0-5CDF-7E45-28AD44B192BF}"/>
              </a:ext>
            </a:extLst>
          </p:cNvPr>
          <p:cNvSpPr/>
          <p:nvPr/>
        </p:nvSpPr>
        <p:spPr>
          <a:xfrm>
            <a:off x="549364" y="3081528"/>
            <a:ext cx="1855508" cy="67825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b="1" i="0" dirty="0">
              <a:solidFill>
                <a:srgbClr val="2F3E4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1200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søger jeg om refusion?</a:t>
            </a:r>
          </a:p>
          <a:p>
            <a:pPr algn="ctr"/>
            <a:endParaRPr lang="da-DK" b="1" dirty="0"/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44FF1FC1-CB98-113D-FBE0-A3DF9ECC52DC}"/>
              </a:ext>
            </a:extLst>
          </p:cNvPr>
          <p:cNvSpPr/>
          <p:nvPr/>
        </p:nvSpPr>
        <p:spPr>
          <a:xfrm>
            <a:off x="2818631" y="3073616"/>
            <a:ext cx="1773936" cy="67825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Hvilke tidsfrister skal jeg overholde, når jeg søger om refusion?</a:t>
            </a:r>
            <a:endParaRPr lang="da-DK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64C51DED-AD95-2353-BD45-6115412C9B32}"/>
              </a:ext>
            </a:extLst>
          </p:cNvPr>
          <p:cNvSpPr/>
          <p:nvPr/>
        </p:nvSpPr>
        <p:spPr>
          <a:xfrm>
            <a:off x="4884035" y="3081528"/>
            <a:ext cx="1773936" cy="67825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 meget kan min virksomhed modtage i refusion?</a:t>
            </a:r>
            <a:endParaRPr lang="da-DK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2ED13F14-7F2C-E208-DCC2-D64D34E56EC9}"/>
              </a:ext>
            </a:extLst>
          </p:cNvPr>
          <p:cNvSpPr/>
          <p:nvPr/>
        </p:nvSpPr>
        <p:spPr>
          <a:xfrm>
            <a:off x="7086600" y="3086914"/>
            <a:ext cx="1773936" cy="64927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 jeg også få refusion fra barselsfonden?</a:t>
            </a:r>
            <a:endParaRPr lang="da-DK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B682D76C-1CB3-0BB2-5154-4CAD6DD99E31}"/>
              </a:ext>
            </a:extLst>
          </p:cNvPr>
          <p:cNvSpPr/>
          <p:nvPr/>
        </p:nvSpPr>
        <p:spPr>
          <a:xfrm>
            <a:off x="9238488" y="3075383"/>
            <a:ext cx="1773936" cy="64927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a-DK" sz="1200" b="1" i="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søger jeg om refusion fra barselsfonden?</a:t>
            </a:r>
            <a:endParaRPr lang="da-DK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B562614D-2474-2BB1-DFC0-44F51C33B8A1}"/>
              </a:ext>
            </a:extLst>
          </p:cNvPr>
          <p:cNvSpPr/>
          <p:nvPr/>
        </p:nvSpPr>
        <p:spPr>
          <a:xfrm>
            <a:off x="2679192" y="3751868"/>
            <a:ext cx="2048256" cy="2313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Indberet fravær tidligst 1. fraværsdag og senest 8 uger efter sidste orlovsdag med løn</a:t>
            </a: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 </a:t>
            </a:r>
          </a:p>
          <a:p>
            <a:endParaRPr lang="da-DK" sz="1100" b="0" i="0" dirty="0">
              <a:solidFill>
                <a:srgbClr val="2F3E48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Betaler I ikke løn: anmeld fravær tidligst på 1. fraværsdag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b="0" i="0" dirty="0">
              <a:solidFill>
                <a:srgbClr val="2F3E48"/>
              </a:solidFill>
              <a:effectLst/>
              <a:latin typeface="+mj-lt"/>
            </a:endParaRPr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8F7B6E40-2692-8063-1503-BEE56BD93E43}"/>
              </a:ext>
            </a:extLst>
          </p:cNvPr>
          <p:cNvSpPr/>
          <p:nvPr/>
        </p:nvSpPr>
        <p:spPr>
          <a:xfrm>
            <a:off x="4780788" y="3759780"/>
            <a:ext cx="2048256" cy="2313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Højst få udbetalt 4.465 kroner (2022) om ugen før skat for en fuldtidsansat - svarer til dagpengesatsen på 120,68 kroner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Evt. og højst 88,48 kr. pr. time fra Barsel.dk</a:t>
            </a:r>
          </a:p>
          <a:p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Refusionen udbetales til </a:t>
            </a:r>
            <a:r>
              <a:rPr lang="da-DK" sz="1100" dirty="0" err="1">
                <a:solidFill>
                  <a:srgbClr val="2F3E48"/>
                </a:solidFill>
                <a:latin typeface="+mj-lt"/>
              </a:rPr>
              <a:t>Nemkonto</a:t>
            </a:r>
            <a:r>
              <a:rPr lang="da-DK" sz="1100" dirty="0">
                <a:solidFill>
                  <a:srgbClr val="2F3E48"/>
                </a:solidFill>
                <a:latin typeface="+mj-lt"/>
              </a:rPr>
              <a:t> én gang i kvartalet fra Udbetaling Danmark/Barsel.dk</a:t>
            </a:r>
            <a:endParaRPr lang="da-DK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latin typeface="+mj-lt"/>
            </a:endParaRP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F98C869F-F493-CFF4-9643-6ACFC6542981}"/>
              </a:ext>
            </a:extLst>
          </p:cNvPr>
          <p:cNvSpPr/>
          <p:nvPr/>
        </p:nvSpPr>
        <p:spPr>
          <a:xfrm>
            <a:off x="6949440" y="3739412"/>
            <a:ext cx="2048256" cy="2313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Ja, hvis du udbetaler løn </a:t>
            </a:r>
            <a:r>
              <a:rPr lang="da-DK" sz="1100" dirty="0">
                <a:solidFill>
                  <a:srgbClr val="2F3E48"/>
                </a:solidFill>
                <a:latin typeface="+mj-lt"/>
              </a:rPr>
              <a:t>under orlov</a:t>
            </a:r>
          </a:p>
          <a:p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På mindst 120,68 kr. pr.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Op til 88,48 kr. pr. time</a:t>
            </a:r>
          </a:p>
          <a:p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F3E48"/>
                </a:solidFill>
                <a:latin typeface="+mj-lt"/>
              </a:rPr>
              <a:t>Højeste sats i refusion: kræver mindst en timeløn på 185,92 kr. </a:t>
            </a:r>
            <a:endParaRPr lang="da-DK" sz="1100" dirty="0">
              <a:latin typeface="+mj-lt"/>
            </a:endParaRP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F4BDAB30-6E28-63E3-43F7-4D3BE46CB50B}"/>
              </a:ext>
            </a:extLst>
          </p:cNvPr>
          <p:cNvSpPr/>
          <p:nvPr/>
        </p:nvSpPr>
        <p:spPr>
          <a:xfrm>
            <a:off x="9098311" y="3736184"/>
            <a:ext cx="2048256" cy="23134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Når du søger om refusion fra Udbetaling Danmark via </a:t>
            </a:r>
            <a:r>
              <a:rPr lang="da-DK" sz="1100" b="0" i="0" dirty="0" err="1">
                <a:solidFill>
                  <a:srgbClr val="2F3E48"/>
                </a:solidFill>
                <a:effectLst/>
                <a:latin typeface="+mj-lt"/>
              </a:rPr>
              <a:t>NemRefusion</a:t>
            </a:r>
            <a:endParaRPr lang="da-DK" sz="1100" b="0" i="0" dirty="0">
              <a:solidFill>
                <a:srgbClr val="2F3E48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Barsel.dk får automatisk besked fra Udbetaling Danmark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solidFill>
                <a:srgbClr val="2F3E48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solidFill>
                  <a:srgbClr val="2F3E48"/>
                </a:solidFill>
                <a:effectLst/>
                <a:latin typeface="+mj-lt"/>
              </a:rPr>
              <a:t>Du skal derfor ikke selv søge hos Barsel.dk </a:t>
            </a:r>
          </a:p>
          <a:p>
            <a:endParaRPr lang="da-DK" sz="1100" b="0" i="0" dirty="0">
              <a:solidFill>
                <a:srgbClr val="2F3E48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66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29B0B-D174-4C93-AF6D-BE204AB0D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Varsling af orlov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46BF48A3-9609-1684-7C22-94FB7F153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6775"/>
              </p:ext>
            </p:extLst>
          </p:nvPr>
        </p:nvGraphicFramePr>
        <p:xfrm>
          <a:off x="5422392" y="1408176"/>
          <a:ext cx="6230112" cy="4827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4230916162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1480267062"/>
                    </a:ext>
                  </a:extLst>
                </a:gridCol>
                <a:gridCol w="2170176">
                  <a:extLst>
                    <a:ext uri="{9D8B030D-6E8A-4147-A177-3AD203B41FA5}">
                      <a16:colId xmlns:a16="http://schemas.microsoft.com/office/drawing/2014/main" val="1485793722"/>
                    </a:ext>
                  </a:extLst>
                </a:gridCol>
              </a:tblGrid>
              <a:tr h="555432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Fraværstype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Far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Mor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995962"/>
                  </a:ext>
                </a:extLst>
              </a:tr>
              <a:tr h="555432">
                <a:tc>
                  <a:txBody>
                    <a:bodyPr/>
                    <a:lstStyle/>
                    <a:p>
                      <a:r>
                        <a:rPr lang="da-DK" sz="1000" b="1" dirty="0"/>
                        <a:t>Graviditetsorlov </a:t>
                      </a:r>
                      <a:r>
                        <a:rPr lang="da-DK" sz="1000" b="1" i="1" dirty="0"/>
                        <a:t>og</a:t>
                      </a:r>
                      <a:r>
                        <a:rPr lang="da-DK" sz="1000" b="1" dirty="0"/>
                        <a:t> barselsorlov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3 mdr. </a:t>
                      </a:r>
                    </a:p>
                    <a:p>
                      <a:pPr algn="ctr"/>
                      <a:r>
                        <a:rPr lang="da-DK" sz="1000" dirty="0"/>
                        <a:t>før terminsdato</a:t>
                      </a:r>
                    </a:p>
                    <a:p>
                      <a:pPr algn="ctr"/>
                      <a:endParaRPr lang="da-DK" sz="1000" dirty="0"/>
                    </a:p>
                    <a:p>
                      <a:pPr algn="l"/>
                      <a:r>
                        <a:rPr lang="da-DK" sz="900" dirty="0"/>
                        <a:t>(Inden 6 uger </a:t>
                      </a:r>
                      <a:r>
                        <a:rPr lang="da-DK" sz="900" u="sng" dirty="0"/>
                        <a:t>efter</a:t>
                      </a:r>
                      <a:r>
                        <a:rPr lang="da-DK" sz="900" dirty="0"/>
                        <a:t> fødslen – meddele hvornår hun genoptager arbejdet)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098400"/>
                  </a:ext>
                </a:extLst>
              </a:tr>
              <a:tr h="555432">
                <a:tc>
                  <a:txBody>
                    <a:bodyPr/>
                    <a:lstStyle/>
                    <a:p>
                      <a:r>
                        <a:rPr lang="da-DK" sz="1000" b="1" dirty="0"/>
                        <a:t>Fædreorlov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4 uger </a:t>
                      </a:r>
                    </a:p>
                    <a:p>
                      <a:pPr algn="ctr"/>
                      <a:r>
                        <a:rPr lang="da-DK" sz="1000" dirty="0"/>
                        <a:t>før forventet fødsel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33087"/>
                  </a:ext>
                </a:extLst>
              </a:tr>
              <a:tr h="555432">
                <a:tc>
                  <a:txBody>
                    <a:bodyPr/>
                    <a:lstStyle/>
                    <a:p>
                      <a:endParaRPr lang="da-DK" sz="1000" dirty="0"/>
                    </a:p>
                    <a:p>
                      <a:r>
                        <a:rPr lang="da-DK" sz="1000" b="1" dirty="0"/>
                        <a:t>Forældreorlov</a:t>
                      </a:r>
                    </a:p>
                    <a:p>
                      <a:r>
                        <a:rPr lang="da-DK" sz="1000" dirty="0"/>
                        <a:t>herunder overdraget orlov</a:t>
                      </a:r>
                    </a:p>
                    <a:p>
                      <a:endParaRPr lang="da-DK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/>
                        <a:t>(Meddele tidspunkt for orlovens begyndelse samt længden af orloven)</a:t>
                      </a:r>
                      <a:endParaRPr lang="da-DK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6 uger</a:t>
                      </a:r>
                    </a:p>
                    <a:p>
                      <a:pPr algn="ctr"/>
                      <a:r>
                        <a:rPr lang="da-DK" sz="1000" dirty="0"/>
                        <a:t>efter fødslen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6 uger</a:t>
                      </a:r>
                    </a:p>
                    <a:p>
                      <a:pPr algn="ctr"/>
                      <a:r>
                        <a:rPr lang="da-DK" sz="1000" dirty="0"/>
                        <a:t>efter fødslen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625162"/>
                  </a:ext>
                </a:extLst>
              </a:tr>
              <a:tr h="555432">
                <a:tc>
                  <a:txBody>
                    <a:bodyPr/>
                    <a:lstStyle/>
                    <a:p>
                      <a:r>
                        <a:rPr lang="da-DK" sz="1000" b="1" dirty="0"/>
                        <a:t>Overdragelse af orlov til den anden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4 uger </a:t>
                      </a:r>
                    </a:p>
                    <a:p>
                      <a:pPr algn="ctr"/>
                      <a:r>
                        <a:rPr lang="da-DK" sz="1000" dirty="0"/>
                        <a:t>før forventet fødsel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4 uger </a:t>
                      </a:r>
                    </a:p>
                    <a:p>
                      <a:pPr algn="ctr"/>
                      <a:r>
                        <a:rPr lang="da-DK" sz="1000" dirty="0"/>
                        <a:t>før forventet fødsel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399126"/>
                  </a:ext>
                </a:extLst>
              </a:tr>
              <a:tr h="555432">
                <a:tc>
                  <a:txBody>
                    <a:bodyPr/>
                    <a:lstStyle/>
                    <a:p>
                      <a:r>
                        <a:rPr lang="da-DK" sz="1000" b="1" dirty="0"/>
                        <a:t>Udskydelse af 5 ugers </a:t>
                      </a:r>
                      <a:r>
                        <a:rPr lang="da-DK" sz="1000" b="1" dirty="0" err="1"/>
                        <a:t>retsbaseret</a:t>
                      </a:r>
                      <a:r>
                        <a:rPr lang="da-DK" sz="1000" b="1" dirty="0"/>
                        <a:t> orlov</a:t>
                      </a:r>
                    </a:p>
                    <a:p>
                      <a:endParaRPr lang="da-DK" sz="1000" b="1" dirty="0"/>
                    </a:p>
                    <a:p>
                      <a:r>
                        <a:rPr lang="da-DK" sz="900" dirty="0"/>
                        <a:t>(til afholdelse inden barnet fylder 9 år, dagpengeret følger med samt følger med til ny arbejdsgiver)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8 uger</a:t>
                      </a:r>
                    </a:p>
                    <a:p>
                      <a:pPr algn="ctr"/>
                      <a:r>
                        <a:rPr lang="da-DK" sz="1000" dirty="0"/>
                        <a:t>efter fødslen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8 uger </a:t>
                      </a:r>
                    </a:p>
                    <a:p>
                      <a:pPr algn="ctr"/>
                      <a:r>
                        <a:rPr lang="da-DK" sz="1000" dirty="0"/>
                        <a:t>efter fødslen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463932"/>
                  </a:ext>
                </a:extLst>
              </a:tr>
              <a:tr h="555432">
                <a:tc>
                  <a:txBody>
                    <a:bodyPr/>
                    <a:lstStyle/>
                    <a:p>
                      <a:r>
                        <a:rPr lang="da-DK" sz="1000" b="1" dirty="0"/>
                        <a:t>Afholdelse af udskudt </a:t>
                      </a:r>
                      <a:r>
                        <a:rPr lang="da-DK" sz="1000" b="1" dirty="0" err="1"/>
                        <a:t>retsbaseret</a:t>
                      </a:r>
                      <a:r>
                        <a:rPr lang="da-DK" sz="1000" b="1" dirty="0"/>
                        <a:t> orlov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8 uger</a:t>
                      </a:r>
                    </a:p>
                    <a:p>
                      <a:pPr algn="ctr"/>
                      <a:r>
                        <a:rPr lang="da-DK" sz="1000" dirty="0"/>
                        <a:t>før afholdelse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/>
                        <a:t>8 uger</a:t>
                      </a:r>
                    </a:p>
                    <a:p>
                      <a:pPr algn="ctr"/>
                      <a:r>
                        <a:rPr lang="da-DK" sz="1000" dirty="0"/>
                        <a:t>før afholdelse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232509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AE3882E8-7933-6517-4231-6EB3D4BD9CFE}"/>
              </a:ext>
            </a:extLst>
          </p:cNvPr>
          <p:cNvSpPr txBox="1"/>
          <p:nvPr/>
        </p:nvSpPr>
        <p:spPr>
          <a:xfrm>
            <a:off x="1106424" y="2130552"/>
            <a:ext cx="3721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Medarbejderen, der skal holde orlov, skal meddele virksomheden, hvornår der skal afholdes orlov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Der gælder nogle frister afhængig af typen af orlov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Retten til fravær bortfalder ikke ved manglende overholdelse af varslingsfristerne</a:t>
            </a:r>
          </a:p>
        </p:txBody>
      </p:sp>
    </p:spTree>
    <p:extLst>
      <p:ext uri="{BB962C8B-B14F-4D97-AF65-F5344CB8AC3E}">
        <p14:creationId xmlns:p14="http://schemas.microsoft.com/office/powerpoint/2010/main" val="29932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- webinar 09 2022 - Kend de nye barselsregler</Template>
  <TotalTime>3160</TotalTime>
  <Words>2542</Words>
  <Application>Microsoft Office PowerPoint</Application>
  <PresentationFormat>Widescreen</PresentationFormat>
  <Paragraphs>483</Paragraphs>
  <Slides>22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Frutiger LT Std 55 Roman</vt:lpstr>
      <vt:lpstr>Rockwell</vt:lpstr>
      <vt:lpstr>Wingdings</vt:lpstr>
      <vt:lpstr>Office-tema</vt:lpstr>
      <vt:lpstr>Kend de nye barselsregler</vt:lpstr>
      <vt:lpstr>Bliv klogere på følgende emner</vt:lpstr>
      <vt:lpstr>Ændringer i den nye barselslov</vt:lpstr>
      <vt:lpstr>Fraværsret </vt:lpstr>
      <vt:lpstr>Fravær med barselsdagpenge – 24/24-modellen </vt:lpstr>
      <vt:lpstr>Lønret – fuld/delvis/ingen løn</vt:lpstr>
      <vt:lpstr>Lønrefusion – hvornår kan I få refusion?</vt:lpstr>
      <vt:lpstr>Anmeldelse af orlov – virk.dk/Nemrefusion</vt:lpstr>
      <vt:lpstr>Varsling af orlov</vt:lpstr>
      <vt:lpstr>Udskydelse eller forlængelse af orlov</vt:lpstr>
      <vt:lpstr>Udskydelse eller forlængelse af orlov</vt:lpstr>
      <vt:lpstr>Eksp. mekaniker/svend uden overenskomst</vt:lpstr>
      <vt:lpstr>Eksp. funktionær uden overenskomst</vt:lpstr>
      <vt:lpstr>Eksp. mekaniker svende og lærlinge med overenskomst</vt:lpstr>
      <vt:lpstr>Eksp. funktionær/elev med overenskomst </vt:lpstr>
      <vt:lpstr>Selvstændiges rettigheder</vt:lpstr>
      <vt:lpstr>Børneomsorgsdage og Barns 1. sygedag</vt:lpstr>
      <vt:lpstr>Omsorgsorlov og fleksible arbejdstider – ny lov</vt:lpstr>
      <vt:lpstr>Spørgsmål</vt:lpstr>
      <vt:lpstr>Information og vejledninger</vt:lpstr>
      <vt:lpstr>Personalejuridisk hotline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Kend de nye barselsregler</dc:title>
  <dc:creator>Mille Vollmer</dc:creator>
  <cp:lastModifiedBy>Mille Vollmer</cp:lastModifiedBy>
  <cp:revision>11</cp:revision>
  <cp:lastPrinted>2022-09-07T09:05:30Z</cp:lastPrinted>
  <dcterms:created xsi:type="dcterms:W3CDTF">2022-08-18T09:41:13Z</dcterms:created>
  <dcterms:modified xsi:type="dcterms:W3CDTF">2022-09-08T12:16:44Z</dcterms:modified>
</cp:coreProperties>
</file>