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8" r:id="rId2"/>
    <p:sldId id="379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02-09-2022</a:t>
            </a:fld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150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02-09-2022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569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02-09-2022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435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CORONA-PAUSE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02-09-2022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562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02-09-2022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538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02-09-2022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663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02-09-2022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321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02-09-2022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691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02-09-2022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325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02-09-2022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61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02-09-2022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936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-87549" y="-135569"/>
            <a:ext cx="12850238" cy="1382477"/>
          </a:xfrm>
          <a:prstGeom prst="rect">
            <a:avLst/>
          </a:prstGeom>
          <a:gradFill flip="none" rotWithShape="1">
            <a:gsLst>
              <a:gs pos="24000">
                <a:schemeClr val="bg1"/>
              </a:gs>
              <a:gs pos="75000">
                <a:srgbClr val="5C7F92"/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C0AE2-868E-45E3-9955-D4730A178E68}" type="datetimeFigureOut">
              <a:rPr lang="da-DK" smtClean="0"/>
              <a:t>02-09-2022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sidefod 4"/>
          <p:cNvSpPr txBox="1">
            <a:spLocks/>
          </p:cNvSpPr>
          <p:nvPr userDrawn="1"/>
        </p:nvSpPr>
        <p:spPr>
          <a:xfrm>
            <a:off x="9547303" y="6164679"/>
            <a:ext cx="2198451" cy="614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Frutiger LT Std 55 Roman" panose="020B0602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Arbejder for dig!</a:t>
            </a:r>
          </a:p>
        </p:txBody>
      </p:sp>
      <p:cxnSp>
        <p:nvCxnSpPr>
          <p:cNvPr id="11" name="Lige forbindelse 10"/>
          <p:cNvCxnSpPr/>
          <p:nvPr userDrawn="1"/>
        </p:nvCxnSpPr>
        <p:spPr>
          <a:xfrm flipV="1">
            <a:off x="3196804" y="6590581"/>
            <a:ext cx="8033426" cy="9728"/>
          </a:xfrm>
          <a:prstGeom prst="line">
            <a:avLst/>
          </a:prstGeom>
          <a:ln w="25400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00" y="6132592"/>
            <a:ext cx="2219528" cy="5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70008" y="1728487"/>
            <a:ext cx="10515600" cy="3508531"/>
          </a:xfrm>
        </p:spPr>
        <p:txBody>
          <a:bodyPr>
            <a:normAutofit/>
          </a:bodyPr>
          <a:lstStyle/>
          <a:p>
            <a:endParaRPr lang="da-DK" sz="1600" dirty="0"/>
          </a:p>
          <a:p>
            <a:pPr marL="0" indent="0">
              <a:buNone/>
            </a:pPr>
            <a:endParaRPr lang="da-DK" altLang="da-DK" sz="2200" dirty="0">
              <a:latin typeface="Frutiger LT Std 45 Light" panose="020B04020202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7F4103F-41C8-4ED3-A650-6D45BA2E1CDB}"/>
              </a:ext>
            </a:extLst>
          </p:cNvPr>
          <p:cNvSpPr txBox="1"/>
          <p:nvPr/>
        </p:nvSpPr>
        <p:spPr>
          <a:xfrm>
            <a:off x="497941" y="0"/>
            <a:ext cx="1211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DBR Medlem – app og hjemmeside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EA11792-3EB1-D5F7-27DF-CCE8C9EFA3B9}"/>
              </a:ext>
            </a:extLst>
          </p:cNvPr>
          <p:cNvSpPr/>
          <p:nvPr/>
        </p:nvSpPr>
        <p:spPr>
          <a:xfrm>
            <a:off x="2517775" y="1470371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D9A859B-E50C-C7A4-C4FF-5A1672EB80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74" y="1640865"/>
            <a:ext cx="1896623" cy="41016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33959C06-0466-6528-82EA-8F9263DB7736}"/>
              </a:ext>
            </a:extLst>
          </p:cNvPr>
          <p:cNvSpPr txBox="1"/>
          <p:nvPr/>
        </p:nvSpPr>
        <p:spPr>
          <a:xfrm>
            <a:off x="5225143" y="1740849"/>
            <a:ext cx="8342812" cy="4203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App’en</a:t>
            </a:r>
            <a:r>
              <a:rPr lang="da-D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hjemmesiden kan bruges til: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329305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a-DK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Kundekontakt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marR="3329305" lvl="0" indent="-430213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da-DK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Kommunikation med kunden om </a:t>
            </a: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værkstedsopgaver (app), </a:t>
            </a:r>
          </a:p>
          <a:p>
            <a:pPr marL="714375" marR="3329305" lvl="0" indent="-430213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dokumentation af aftaler (app),</a:t>
            </a:r>
          </a:p>
          <a:p>
            <a:pPr marL="714375" marR="3329305" lvl="0" indent="-430213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fremsending af tilbud, faktura og andre dokumenter (hjemmeside). </a:t>
            </a:r>
          </a:p>
          <a:p>
            <a:pPr marL="914400" marR="3329305">
              <a:lnSpc>
                <a:spcPct val="107000"/>
              </a:lnSpc>
              <a:spcAft>
                <a:spcPts val="800"/>
              </a:spcAft>
            </a:pPr>
            <a:r>
              <a: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3329305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 til andre medlemmer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3329305" lvl="1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Udlejning/udlåning af værktøj, udstyr og serviceydelser (app)</a:t>
            </a:r>
          </a:p>
          <a:p>
            <a:pPr marL="742950" marR="3329305" lvl="1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hjælp til specialviden om forskellige bilmærker (app).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6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D7F4103F-41C8-4ED3-A650-6D45BA2E1CDB}"/>
              </a:ext>
            </a:extLst>
          </p:cNvPr>
          <p:cNvSpPr txBox="1"/>
          <p:nvPr/>
        </p:nvSpPr>
        <p:spPr>
          <a:xfrm>
            <a:off x="497941" y="0"/>
            <a:ext cx="1211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EA11792-3EB1-D5F7-27DF-CCE8C9EFA3B9}"/>
              </a:ext>
            </a:extLst>
          </p:cNvPr>
          <p:cNvSpPr/>
          <p:nvPr/>
        </p:nvSpPr>
        <p:spPr>
          <a:xfrm>
            <a:off x="3139439" y="1467903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D82756F-3521-93B6-EFE2-24D70C9AE4BD}"/>
              </a:ext>
            </a:extLst>
          </p:cNvPr>
          <p:cNvSpPr/>
          <p:nvPr/>
        </p:nvSpPr>
        <p:spPr>
          <a:xfrm>
            <a:off x="8834847" y="1620982"/>
            <a:ext cx="1902821" cy="4099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7B68C23-7655-645B-1B3A-21B70CDAC6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71" y="1620982"/>
            <a:ext cx="1928541" cy="41713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1FAED492-96DE-E9F4-18A7-4909F6C6E5BE}"/>
              </a:ext>
            </a:extLst>
          </p:cNvPr>
          <p:cNvSpPr txBox="1"/>
          <p:nvPr/>
        </p:nvSpPr>
        <p:spPr>
          <a:xfrm>
            <a:off x="6184551" y="1737248"/>
            <a:ext cx="5345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siden ”Profil” kan du se din profil. </a:t>
            </a:r>
          </a:p>
          <a:p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kan også oprette dig som kontaktperson, hvis du vil hjælpe med specialviden på diverse bilmærker.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400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783839" y="1526255"/>
            <a:ext cx="3361509" cy="4747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Hvem skal installere appen? </a:t>
            </a:r>
            <a:endParaRPr lang="da-DK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Det er kun værkstedet, der installerer </a:t>
            </a:r>
            <a:r>
              <a:rPr lang="da-DK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app’en</a:t>
            </a:r>
            <a:r>
              <a:rPr lang="da-DK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og altså ikke kunden. </a:t>
            </a:r>
          </a:p>
          <a:p>
            <a:pPr marL="0" indent="0">
              <a:buNone/>
            </a:pP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Når værkstedet sender en besked til kunden, modtager kunden en sms med et link. </a:t>
            </a:r>
          </a:p>
          <a:p>
            <a:pPr marL="0" indent="0">
              <a:buNone/>
            </a:pP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Linket fører ind til hjemmesiden (service.dbr.dk), der hører til </a:t>
            </a:r>
            <a:r>
              <a:rPr lang="da-DK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app’en</a:t>
            </a: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og her svarer kunden. </a:t>
            </a:r>
          </a:p>
          <a:p>
            <a:pPr marL="0" indent="0">
              <a:buNone/>
            </a:pP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Når kunden har svaret, kommer en notifikation på værkstedets telefon, og beskeden kan så aflæses i appen.</a:t>
            </a:r>
            <a:endParaRPr lang="da-DK" sz="1800" dirty="0"/>
          </a:p>
          <a:p>
            <a:endParaRPr lang="da-DK" sz="1600" dirty="0"/>
          </a:p>
          <a:p>
            <a:pPr marL="0" indent="0">
              <a:buNone/>
            </a:pPr>
            <a:endParaRPr lang="da-DK" altLang="da-DK" sz="2200" dirty="0">
              <a:latin typeface="Frutiger LT Std 45 Light" panose="020B04020202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7F4103F-41C8-4ED3-A650-6D45BA2E1CDB}"/>
              </a:ext>
            </a:extLst>
          </p:cNvPr>
          <p:cNvSpPr txBox="1"/>
          <p:nvPr/>
        </p:nvSpPr>
        <p:spPr>
          <a:xfrm>
            <a:off x="497941" y="0"/>
            <a:ext cx="1211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dirty="0">
                <a:solidFill>
                  <a:prstClr val="black"/>
                </a:solidFill>
                <a:latin typeface="Calibri" panose="020F0502020204030204"/>
              </a:rPr>
              <a:t>Installation (igen)</a:t>
            </a:r>
            <a:endParaRPr kumimoji="0" lang="da-DK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6F9095A-DF47-C715-14EE-5333A3B67E8B}"/>
              </a:ext>
            </a:extLst>
          </p:cNvPr>
          <p:cNvSpPr/>
          <p:nvPr/>
        </p:nvSpPr>
        <p:spPr>
          <a:xfrm>
            <a:off x="3464972" y="1524217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F70BCC1-3C82-316A-4898-374FC53E1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114" y="1650226"/>
            <a:ext cx="1939763" cy="420434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7F123D1-B62A-E68B-26C7-905957124FCF}"/>
              </a:ext>
            </a:extLst>
          </p:cNvPr>
          <p:cNvSpPr/>
          <p:nvPr/>
        </p:nvSpPr>
        <p:spPr>
          <a:xfrm>
            <a:off x="6348308" y="1517329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F94A2E27-8336-5FBD-0387-2395405F4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304" y="1728487"/>
            <a:ext cx="1915824" cy="4126085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80ED96DC-2D77-5D9B-EADB-4634530CEA99}"/>
              </a:ext>
            </a:extLst>
          </p:cNvPr>
          <p:cNvSpPr txBox="1"/>
          <p:nvPr/>
        </p:nvSpPr>
        <p:spPr>
          <a:xfrm>
            <a:off x="485912" y="1298538"/>
            <a:ext cx="297641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Installering og log in </a:t>
            </a:r>
            <a:endParaRPr lang="da-DK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Download/installer appen fra App Store eller fra Google Play. Appen hedder ”</a:t>
            </a:r>
            <a:r>
              <a:rPr lang="da-DK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DBR Medlem</a:t>
            </a: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”. </a:t>
            </a:r>
          </a:p>
          <a:p>
            <a:endParaRPr lang="da-DK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Indtast </a:t>
            </a:r>
            <a:r>
              <a:rPr lang="da-DK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samme e-mail eller brugernavn og adgangskode, som til Dansk Bilbrancheråds hjemmeside dbr.dk</a:t>
            </a: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(På dbr.dk kan desuden oprettes flere profiler til værkstedet.) </a:t>
            </a:r>
          </a:p>
          <a:p>
            <a:endParaRPr lang="da-DK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Når du logger på, skal du acceptere databehandleraftalen (flueben i boks). </a:t>
            </a:r>
          </a:p>
        </p:txBody>
      </p:sp>
    </p:spTree>
    <p:extLst>
      <p:ext uri="{BB962C8B-B14F-4D97-AF65-F5344CB8AC3E}">
        <p14:creationId xmlns:p14="http://schemas.microsoft.com/office/powerpoint/2010/main" val="370075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729673" y="1397429"/>
            <a:ext cx="3361509" cy="4747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Hvem skal installere appen? </a:t>
            </a:r>
            <a:endParaRPr lang="da-DK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Det er kun værkstedet, der installerer </a:t>
            </a:r>
            <a:r>
              <a:rPr lang="da-DK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app’en</a:t>
            </a:r>
            <a:r>
              <a:rPr lang="da-DK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og altså ikke kunden. </a:t>
            </a:r>
          </a:p>
          <a:p>
            <a:pPr marL="0" indent="0">
              <a:buNone/>
            </a:pP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Når værkstedet sender en besked til kunden, modtager kunden en sms med et link. </a:t>
            </a:r>
          </a:p>
          <a:p>
            <a:pPr marL="0" indent="0">
              <a:buNone/>
            </a:pP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Linket fører ind til hjemmesiden (service.dbr.dk), der hører til </a:t>
            </a:r>
            <a:r>
              <a:rPr lang="da-DK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app’en</a:t>
            </a: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og her svarer kunden. </a:t>
            </a:r>
          </a:p>
          <a:p>
            <a:pPr marL="0" indent="0">
              <a:buNone/>
            </a:pP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Når kunden har svaret, kommer en notifikation på værkstedets telefon, og beskeden kan så aflæses i appen.</a:t>
            </a:r>
            <a:endParaRPr lang="da-DK" sz="1800" dirty="0"/>
          </a:p>
          <a:p>
            <a:endParaRPr lang="da-DK" sz="1600" dirty="0"/>
          </a:p>
          <a:p>
            <a:pPr marL="0" indent="0">
              <a:buNone/>
            </a:pPr>
            <a:endParaRPr lang="da-DK" altLang="da-DK" sz="2200" dirty="0">
              <a:latin typeface="Frutiger LT Std 45 Light" panose="020B04020202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7F4103F-41C8-4ED3-A650-6D45BA2E1CDB}"/>
              </a:ext>
            </a:extLst>
          </p:cNvPr>
          <p:cNvSpPr txBox="1"/>
          <p:nvPr/>
        </p:nvSpPr>
        <p:spPr>
          <a:xfrm>
            <a:off x="497941" y="0"/>
            <a:ext cx="1211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dirty="0">
                <a:solidFill>
                  <a:prstClr val="black"/>
                </a:solidFill>
                <a:latin typeface="Calibri" panose="020F0502020204030204"/>
              </a:rPr>
              <a:t>Installation</a:t>
            </a:r>
            <a:endParaRPr kumimoji="0" lang="da-DK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6F9095A-DF47-C715-14EE-5333A3B67E8B}"/>
              </a:ext>
            </a:extLst>
          </p:cNvPr>
          <p:cNvSpPr/>
          <p:nvPr/>
        </p:nvSpPr>
        <p:spPr>
          <a:xfrm>
            <a:off x="3464972" y="1524217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F70BCC1-3C82-316A-4898-374FC53E1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114" y="1650226"/>
            <a:ext cx="1939763" cy="420434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7F123D1-B62A-E68B-26C7-905957124FCF}"/>
              </a:ext>
            </a:extLst>
          </p:cNvPr>
          <p:cNvSpPr/>
          <p:nvPr/>
        </p:nvSpPr>
        <p:spPr>
          <a:xfrm>
            <a:off x="6348308" y="1517329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F94A2E27-8336-5FBD-0387-2395405F4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709" y="1650226"/>
            <a:ext cx="1960147" cy="4221543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80ED96DC-2D77-5D9B-EADB-4634530CEA99}"/>
              </a:ext>
            </a:extLst>
          </p:cNvPr>
          <p:cNvSpPr txBox="1"/>
          <p:nvPr/>
        </p:nvSpPr>
        <p:spPr>
          <a:xfrm>
            <a:off x="469175" y="1397429"/>
            <a:ext cx="297641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Installering og log in </a:t>
            </a:r>
            <a:endParaRPr lang="da-DK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Download/installer appen fra App Store eller fra Google Play. Appen hedder ”</a:t>
            </a:r>
            <a:r>
              <a:rPr lang="da-DK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DBR Medlem</a:t>
            </a: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”. </a:t>
            </a:r>
          </a:p>
          <a:p>
            <a:endParaRPr lang="da-DK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Indtast </a:t>
            </a:r>
            <a:r>
              <a:rPr lang="da-DK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samme e-mail eller brugernavn og adgangskode, som til Dansk Bilbrancheråds hjemmeside dbr.dk</a:t>
            </a: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(På dbr.dk kan desuden oprettes flere profiler til værkstedet.) </a:t>
            </a:r>
          </a:p>
          <a:p>
            <a:endParaRPr lang="da-DK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Når du logger på, skal du acceptere databehandleraftalen (flueben i boks). </a:t>
            </a:r>
          </a:p>
        </p:txBody>
      </p:sp>
    </p:spTree>
    <p:extLst>
      <p:ext uri="{BB962C8B-B14F-4D97-AF65-F5344CB8AC3E}">
        <p14:creationId xmlns:p14="http://schemas.microsoft.com/office/powerpoint/2010/main" val="264270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0029DB0-161C-6DF8-1224-59B4FA707AB2}"/>
              </a:ext>
            </a:extLst>
          </p:cNvPr>
          <p:cNvSpPr/>
          <p:nvPr/>
        </p:nvSpPr>
        <p:spPr>
          <a:xfrm>
            <a:off x="1836510" y="1894163"/>
            <a:ext cx="7772400" cy="16383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7F4103F-41C8-4ED3-A650-6D45BA2E1CDB}"/>
              </a:ext>
            </a:extLst>
          </p:cNvPr>
          <p:cNvSpPr txBox="1"/>
          <p:nvPr/>
        </p:nvSpPr>
        <p:spPr>
          <a:xfrm>
            <a:off x="497941" y="0"/>
            <a:ext cx="1211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App’ens</a:t>
            </a:r>
            <a:r>
              <a:rPr kumimoji="0" lang="da-DK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opbygning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3F86465-AC08-85DF-0977-BD9540B59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423" y="2079132"/>
            <a:ext cx="7275871" cy="1268361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0CA347DF-971F-5E3D-6F97-A77C761069B4}"/>
              </a:ext>
            </a:extLst>
          </p:cNvPr>
          <p:cNvSpPr txBox="1"/>
          <p:nvPr/>
        </p:nvSpPr>
        <p:spPr>
          <a:xfrm>
            <a:off x="4150174" y="1289437"/>
            <a:ext cx="6424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er fire sider i </a:t>
            </a:r>
            <a:r>
              <a:rPr lang="da-DK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app’en</a:t>
            </a:r>
            <a:endParaRPr lang="da-DK" sz="2800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236C7C87-76D1-FC47-AA1B-47D24FD76E92}"/>
              </a:ext>
            </a:extLst>
          </p:cNvPr>
          <p:cNvSpPr txBox="1"/>
          <p:nvPr/>
        </p:nvSpPr>
        <p:spPr>
          <a:xfrm rot="2876719">
            <a:off x="5399660" y="5762360"/>
            <a:ext cx="649725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329305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Specialviden (find hjælp til div. bilmærker)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074CF266-B946-679C-0718-5A61710EE051}"/>
              </a:ext>
            </a:extLst>
          </p:cNvPr>
          <p:cNvSpPr txBox="1"/>
          <p:nvPr/>
        </p:nvSpPr>
        <p:spPr>
          <a:xfrm rot="2807130">
            <a:off x="1888070" y="5743914"/>
            <a:ext cx="642692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329305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Sager (til kundekontakt)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F99899F5-61AC-BB78-1952-EA1867215D72}"/>
              </a:ext>
            </a:extLst>
          </p:cNvPr>
          <p:cNvSpPr txBox="1"/>
          <p:nvPr/>
        </p:nvSpPr>
        <p:spPr>
          <a:xfrm rot="2729344">
            <a:off x="7189004" y="5711360"/>
            <a:ext cx="6897191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329305" indent="-342900">
              <a:lnSpc>
                <a:spcPct val="107000"/>
              </a:lnSpc>
              <a:spcAft>
                <a:spcPts val="800"/>
              </a:spcAft>
              <a:buBlip>
                <a:blip r:embed="rId3"/>
              </a:buBlip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 (oplysninger om værksted samt mulighed for at tilbyde specialviden)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3AC9ECF7-32F1-DD20-7626-6AF4146D23AE}"/>
              </a:ext>
            </a:extLst>
          </p:cNvPr>
          <p:cNvSpPr txBox="1"/>
          <p:nvPr/>
        </p:nvSpPr>
        <p:spPr>
          <a:xfrm rot="2821470">
            <a:off x="3383007" y="6280791"/>
            <a:ext cx="795894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329305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udlejning af specialværktøj og -ydelser)</a:t>
            </a:r>
          </a:p>
        </p:txBody>
      </p:sp>
    </p:spTree>
    <p:extLst>
      <p:ext uri="{BB962C8B-B14F-4D97-AF65-F5344CB8AC3E}">
        <p14:creationId xmlns:p14="http://schemas.microsoft.com/office/powerpoint/2010/main" val="332032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D7F4103F-41C8-4ED3-A650-6D45BA2E1CDB}"/>
              </a:ext>
            </a:extLst>
          </p:cNvPr>
          <p:cNvSpPr txBox="1"/>
          <p:nvPr/>
        </p:nvSpPr>
        <p:spPr>
          <a:xfrm>
            <a:off x="497941" y="0"/>
            <a:ext cx="1211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dirty="0">
                <a:solidFill>
                  <a:prstClr val="black"/>
                </a:solidFill>
                <a:latin typeface="Calibri" panose="020F0502020204030204"/>
              </a:rPr>
              <a:t>Sager</a:t>
            </a:r>
            <a:endParaRPr kumimoji="0" lang="da-DK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6F9095A-DF47-C715-14EE-5333A3B67E8B}"/>
              </a:ext>
            </a:extLst>
          </p:cNvPr>
          <p:cNvSpPr/>
          <p:nvPr/>
        </p:nvSpPr>
        <p:spPr>
          <a:xfrm>
            <a:off x="3464972" y="1524217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7F123D1-B62A-E68B-26C7-905957124FCF}"/>
              </a:ext>
            </a:extLst>
          </p:cNvPr>
          <p:cNvSpPr/>
          <p:nvPr/>
        </p:nvSpPr>
        <p:spPr>
          <a:xfrm>
            <a:off x="6348308" y="1517329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80ED96DC-2D77-5D9B-EADB-4634530CEA99}"/>
              </a:ext>
            </a:extLst>
          </p:cNvPr>
          <p:cNvSpPr txBox="1"/>
          <p:nvPr/>
        </p:nvSpPr>
        <p:spPr>
          <a:xfrm>
            <a:off x="485912" y="1298538"/>
            <a:ext cx="2976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E014D40-CA7D-0F75-C26D-9F9CE0DD826C}"/>
              </a:ext>
            </a:extLst>
          </p:cNvPr>
          <p:cNvSpPr txBox="1"/>
          <p:nvPr/>
        </p:nvSpPr>
        <p:spPr>
          <a:xfrm>
            <a:off x="248613" y="1531277"/>
            <a:ext cx="6427432" cy="4340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siden ”Sager” foregår kommunikationen mellem værksted og kunde. Informationerne gemmes i systemet og dermed bliver det også til dokumentation over aftaler. </a:t>
            </a:r>
          </a:p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”Sager” er den første side, som man kommer ind på ved log in. En ”Sag” er en kunde og bil.</a:t>
            </a:r>
          </a:p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siden ”Sager” kan man </a:t>
            </a:r>
          </a:p>
          <a:p>
            <a:pPr marL="342900" marR="3329305" lvl="0" indent="-342900">
              <a:lnSpc>
                <a:spcPct val="107000"/>
              </a:lnSpc>
              <a:buSzPts val="1100"/>
              <a:buFont typeface="Symbol" panose="05050102010706020507" pitchFamily="18" charset="2"/>
              <a:buBlip>
                <a:blip r:embed="rId2"/>
              </a:buBlip>
            </a:pPr>
            <a:r>
              <a:rPr lang="da-D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Søge på nummerplade efter sager</a:t>
            </a:r>
          </a:p>
          <a:p>
            <a:pPr marL="342900" marR="3329305" indent="-342900">
              <a:lnSpc>
                <a:spcPct val="107000"/>
              </a:lnSpc>
              <a:buSzPts val="1100"/>
              <a:buBlip>
                <a:blip r:embed="rId2"/>
              </a:buBlip>
            </a:pPr>
            <a:r>
              <a:rPr lang="da-D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Oprette sag</a:t>
            </a:r>
          </a:p>
          <a:p>
            <a:pPr marL="342900" marR="3329305" lvl="0" indent="-342900">
              <a:lnSpc>
                <a:spcPct val="107000"/>
              </a:lnSpc>
              <a:buSzPts val="1100"/>
              <a:buFont typeface="Symbol" panose="05050102010706020507" pitchFamily="18" charset="2"/>
              <a:buBlip>
                <a:blip r:embed="rId2"/>
              </a:buBlip>
            </a:pPr>
            <a:r>
              <a:rPr lang="da-D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Vælge igangværende sag</a:t>
            </a:r>
          </a:p>
        </p:txBody>
      </p:sp>
      <p:pic>
        <p:nvPicPr>
          <p:cNvPr id="35" name="Billede 34">
            <a:extLst>
              <a:ext uri="{FF2B5EF4-FFF2-40B4-BE49-F238E27FC236}">
                <a16:creationId xmlns:a16="http://schemas.microsoft.com/office/drawing/2014/main" id="{539C7BF0-2854-7D79-5972-589C3B546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518" y="1728487"/>
            <a:ext cx="1884584" cy="4055078"/>
          </a:xfrm>
          <a:prstGeom prst="rect">
            <a:avLst/>
          </a:prstGeom>
        </p:spPr>
      </p:pic>
      <p:sp>
        <p:nvSpPr>
          <p:cNvPr id="38" name="Rektangel 37">
            <a:extLst>
              <a:ext uri="{FF2B5EF4-FFF2-40B4-BE49-F238E27FC236}">
                <a16:creationId xmlns:a16="http://schemas.microsoft.com/office/drawing/2014/main" id="{2CCA6C7F-269A-A20A-1316-0369F426858E}"/>
              </a:ext>
            </a:extLst>
          </p:cNvPr>
          <p:cNvSpPr/>
          <p:nvPr/>
        </p:nvSpPr>
        <p:spPr>
          <a:xfrm>
            <a:off x="9023936" y="1511647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pic>
        <p:nvPicPr>
          <p:cNvPr id="40" name="Billede 39">
            <a:extLst>
              <a:ext uri="{FF2B5EF4-FFF2-40B4-BE49-F238E27FC236}">
                <a16:creationId xmlns:a16="http://schemas.microsoft.com/office/drawing/2014/main" id="{27E1559B-1585-70FC-95DA-E34C7A3AA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802" y="1723064"/>
            <a:ext cx="1856156" cy="4005961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B00CF49E-31A4-C52F-C07A-E9DE1CEE3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5133" y="1698505"/>
            <a:ext cx="1880210" cy="405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16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D7F4103F-41C8-4ED3-A650-6D45BA2E1CDB}"/>
              </a:ext>
            </a:extLst>
          </p:cNvPr>
          <p:cNvSpPr txBox="1"/>
          <p:nvPr/>
        </p:nvSpPr>
        <p:spPr>
          <a:xfrm>
            <a:off x="497941" y="0"/>
            <a:ext cx="1211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dirty="0">
                <a:solidFill>
                  <a:prstClr val="black"/>
                </a:solidFill>
                <a:latin typeface="Calibri" panose="020F0502020204030204"/>
              </a:rPr>
              <a:t>Sager – Ny hændelse</a:t>
            </a:r>
            <a:endParaRPr kumimoji="0" lang="da-DK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7F123D1-B62A-E68B-26C7-905957124FCF}"/>
              </a:ext>
            </a:extLst>
          </p:cNvPr>
          <p:cNvSpPr/>
          <p:nvPr/>
        </p:nvSpPr>
        <p:spPr>
          <a:xfrm>
            <a:off x="6348308" y="1517329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80ED96DC-2D77-5D9B-EADB-4634530CEA99}"/>
              </a:ext>
            </a:extLst>
          </p:cNvPr>
          <p:cNvSpPr txBox="1"/>
          <p:nvPr/>
        </p:nvSpPr>
        <p:spPr>
          <a:xfrm>
            <a:off x="485912" y="1298538"/>
            <a:ext cx="2976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2CCA6C7F-269A-A20A-1316-0369F426858E}"/>
              </a:ext>
            </a:extLst>
          </p:cNvPr>
          <p:cNvSpPr/>
          <p:nvPr/>
        </p:nvSpPr>
        <p:spPr>
          <a:xfrm>
            <a:off x="9023936" y="1511647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E88A375-5A9B-0DB0-BCD4-302403F6DD16}"/>
              </a:ext>
            </a:extLst>
          </p:cNvPr>
          <p:cNvSpPr txBox="1"/>
          <p:nvPr/>
        </p:nvSpPr>
        <p:spPr>
          <a:xfrm>
            <a:off x="476155" y="1164676"/>
            <a:ext cx="7419703" cy="4638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 hændelse </a:t>
            </a:r>
          </a:p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Skriv til kunden, kollegaerne eller dit fremtidige jeg</a:t>
            </a:r>
          </a:p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kan man kommunikere med kunden i form af beskeder eller spørgsmål eller gemme beskeder internt til værkstedsbrug.</a:t>
            </a:r>
          </a:p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man trykker på ”Ny hændelse” dukker følgende valgmuligheder op:</a:t>
            </a:r>
          </a:p>
          <a:p>
            <a:pPr marL="342900" marR="3329305" lvl="0" indent="-342900">
              <a:lnSpc>
                <a:spcPct val="107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 information</a:t>
            </a:r>
          </a:p>
          <a:p>
            <a:pPr marL="342900" marR="3329305" lvl="0" indent="-342900">
              <a:lnSpc>
                <a:spcPct val="107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Besked til kunden</a:t>
            </a:r>
          </a:p>
          <a:p>
            <a:pPr marL="342900" marR="3329305" lvl="0" indent="-342900">
              <a:lnSpc>
                <a:spcPct val="107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Spørgsmål til kunden</a:t>
            </a:r>
          </a:p>
          <a:p>
            <a:pPr marL="342900" marR="3329305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Annuller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FD3241C-C156-8C6A-FE03-E8930173D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69" y="1758764"/>
            <a:ext cx="1819606" cy="39345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7EA6A2CE-6611-3303-C78B-8A26EC5016D7}"/>
              </a:ext>
            </a:extLst>
          </p:cNvPr>
          <p:cNvSpPr/>
          <p:nvPr/>
        </p:nvSpPr>
        <p:spPr>
          <a:xfrm>
            <a:off x="7741920" y="1768969"/>
            <a:ext cx="804544" cy="61718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D6A6F73-3238-8DF4-3300-27D3C5C14E6D}"/>
              </a:ext>
            </a:extLst>
          </p:cNvPr>
          <p:cNvSpPr/>
          <p:nvPr/>
        </p:nvSpPr>
        <p:spPr>
          <a:xfrm>
            <a:off x="6506850" y="4189781"/>
            <a:ext cx="2025520" cy="159378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9660033-79FC-D752-6CF8-86466662C7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131" y="1739287"/>
            <a:ext cx="1869841" cy="4044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64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D7F4103F-41C8-4ED3-A650-6D45BA2E1CDB}"/>
              </a:ext>
            </a:extLst>
          </p:cNvPr>
          <p:cNvSpPr txBox="1"/>
          <p:nvPr/>
        </p:nvSpPr>
        <p:spPr>
          <a:xfrm>
            <a:off x="485912" y="0"/>
            <a:ext cx="1211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dirty="0">
                <a:solidFill>
                  <a:prstClr val="black"/>
                </a:solidFill>
                <a:latin typeface="Calibri" panose="020F0502020204030204"/>
              </a:rPr>
              <a:t>Sager – Ny hændelse</a:t>
            </a:r>
            <a:endParaRPr kumimoji="0" lang="da-DK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6F9095A-DF47-C715-14EE-5333A3B67E8B}"/>
              </a:ext>
            </a:extLst>
          </p:cNvPr>
          <p:cNvSpPr/>
          <p:nvPr/>
        </p:nvSpPr>
        <p:spPr>
          <a:xfrm>
            <a:off x="3464972" y="1524217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7F123D1-B62A-E68B-26C7-905957124FCF}"/>
              </a:ext>
            </a:extLst>
          </p:cNvPr>
          <p:cNvSpPr/>
          <p:nvPr/>
        </p:nvSpPr>
        <p:spPr>
          <a:xfrm>
            <a:off x="6348308" y="1517329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80ED96DC-2D77-5D9B-EADB-4634530CEA99}"/>
              </a:ext>
            </a:extLst>
          </p:cNvPr>
          <p:cNvSpPr txBox="1"/>
          <p:nvPr/>
        </p:nvSpPr>
        <p:spPr>
          <a:xfrm>
            <a:off x="485912" y="1298538"/>
            <a:ext cx="2976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2CCA6C7F-269A-A20A-1316-0369F426858E}"/>
              </a:ext>
            </a:extLst>
          </p:cNvPr>
          <p:cNvSpPr/>
          <p:nvPr/>
        </p:nvSpPr>
        <p:spPr>
          <a:xfrm>
            <a:off x="9023936" y="1511647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A8EA39F-3654-FF32-9834-32CC7E7A36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284" y="1694477"/>
            <a:ext cx="1905882" cy="412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41684A5D-81FD-444F-BC64-AF38602EB0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263" y="1667870"/>
            <a:ext cx="1872916" cy="4052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lede 9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1E6CEEC-AF5D-4728-609D-DF19762742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925" y="1617774"/>
            <a:ext cx="1976626" cy="42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80A9A71E-9A1C-A01F-EC30-A02767B9AEE0}"/>
              </a:ext>
            </a:extLst>
          </p:cNvPr>
          <p:cNvSpPr txBox="1"/>
          <p:nvPr/>
        </p:nvSpPr>
        <p:spPr>
          <a:xfrm>
            <a:off x="354042" y="1694477"/>
            <a:ext cx="6426926" cy="4411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239770">
              <a:lnSpc>
                <a:spcPct val="107000"/>
              </a:lnSpc>
              <a:spcAft>
                <a:spcPts val="800"/>
              </a:spcAft>
            </a:pPr>
            <a:r>
              <a:rPr lang="da-DK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Spørgsmål til kunden</a:t>
            </a:r>
            <a:endParaRPr lang="da-D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239770">
              <a:lnSpc>
                <a:spcPct val="107000"/>
              </a:lnSpc>
              <a:spcAft>
                <a:spcPts val="800"/>
              </a:spcAft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Stil her et spørgsmål til kunden, som kunden skal svare ja eller nej til. Kunden kan samtidig skrive en besked. </a:t>
            </a:r>
          </a:p>
          <a:p>
            <a:pPr marR="3239770">
              <a:lnSpc>
                <a:spcPct val="107000"/>
              </a:lnSpc>
              <a:spcAft>
                <a:spcPts val="800"/>
              </a:spcAft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du trykker på ”Opret hændelse” sendes en sms til kunden med et link. Linket fører ind til hjemmesiden (service.dbr.dk), der hører til </a:t>
            </a:r>
            <a:r>
              <a:rPr lang="da-DK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app’en</a:t>
            </a: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og her svarer kunden.</a:t>
            </a:r>
          </a:p>
          <a:p>
            <a:pPr marR="3239770">
              <a:lnSpc>
                <a:spcPct val="107000"/>
              </a:lnSpc>
              <a:spcAft>
                <a:spcPts val="800"/>
              </a:spcAft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kunden har svaret, kommer en notifikation på værkstedets telefon, og beskeden kan så aflæses i </a:t>
            </a:r>
            <a:r>
              <a:rPr lang="da-DK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app’en</a:t>
            </a: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under Sagsdetaljer.</a:t>
            </a:r>
          </a:p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Kunden skal som nævnt ikke have </a:t>
            </a:r>
            <a:r>
              <a:rPr lang="da-DK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app’en</a:t>
            </a: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installeret og ej heller selv logge på en hjemmeside – det sker automatisk, når kunden følger linket. </a:t>
            </a:r>
          </a:p>
        </p:txBody>
      </p:sp>
    </p:spTree>
    <p:extLst>
      <p:ext uri="{BB962C8B-B14F-4D97-AF65-F5344CB8AC3E}">
        <p14:creationId xmlns:p14="http://schemas.microsoft.com/office/powerpoint/2010/main" val="322579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D7F4103F-41C8-4ED3-A650-6D45BA2E1CDB}"/>
              </a:ext>
            </a:extLst>
          </p:cNvPr>
          <p:cNvSpPr txBox="1"/>
          <p:nvPr/>
        </p:nvSpPr>
        <p:spPr>
          <a:xfrm>
            <a:off x="166009" y="204614"/>
            <a:ext cx="1211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dokumenter via hjemmeside (Dashboard).</a:t>
            </a:r>
            <a:endParaRPr kumimoji="0" lang="da-DK" sz="1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5FE9F6F8-AC21-9300-AC2C-2E3B2DC608D3}"/>
              </a:ext>
            </a:extLst>
          </p:cNvPr>
          <p:cNvGrpSpPr/>
          <p:nvPr/>
        </p:nvGrpSpPr>
        <p:grpSpPr>
          <a:xfrm>
            <a:off x="5178425" y="1716405"/>
            <a:ext cx="6311900" cy="3425190"/>
            <a:chOff x="0" y="0"/>
            <a:chExt cx="6257581" cy="3371161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79CC3CF7-383C-4D22-0940-0E7C3CC34DB0}"/>
                </a:ext>
              </a:extLst>
            </p:cNvPr>
            <p:cNvSpPr/>
            <p:nvPr/>
          </p:nvSpPr>
          <p:spPr>
            <a:xfrm>
              <a:off x="0" y="0"/>
              <a:ext cx="6257581" cy="337116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 dirty="0"/>
            </a:p>
          </p:txBody>
        </p: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E6400E1-76C5-9716-7322-A8DC045BF499}"/>
                </a:ext>
              </a:extLst>
            </p:cNvPr>
            <p:cNvGrpSpPr/>
            <p:nvPr/>
          </p:nvGrpSpPr>
          <p:grpSpPr>
            <a:xfrm>
              <a:off x="165253" y="187287"/>
              <a:ext cx="5856609" cy="3050668"/>
              <a:chOff x="0" y="0"/>
              <a:chExt cx="6167755" cy="3239770"/>
            </a:xfrm>
          </p:grpSpPr>
          <p:pic>
            <p:nvPicPr>
              <p:cNvPr id="10" name="Billede 9">
                <a:extLst>
                  <a:ext uri="{FF2B5EF4-FFF2-40B4-BE49-F238E27FC236}">
                    <a16:creationId xmlns:a16="http://schemas.microsoft.com/office/drawing/2014/main" id="{9D74EA0F-8937-ECE1-4082-9B4E5F3BD2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6167755" cy="323977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C7D0BE10-EED9-C3C0-1733-3D59F15B33FA}"/>
                  </a:ext>
                </a:extLst>
              </p:cNvPr>
              <p:cNvSpPr/>
              <p:nvPr/>
            </p:nvSpPr>
            <p:spPr>
              <a:xfrm>
                <a:off x="5373248" y="1043619"/>
                <a:ext cx="794507" cy="64196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a-DK"/>
              </a:p>
            </p:txBody>
          </p:sp>
        </p:grpSp>
      </p:grpSp>
      <p:sp>
        <p:nvSpPr>
          <p:cNvPr id="20" name="Tekstfelt 19">
            <a:extLst>
              <a:ext uri="{FF2B5EF4-FFF2-40B4-BE49-F238E27FC236}">
                <a16:creationId xmlns:a16="http://schemas.microsoft.com/office/drawing/2014/main" id="{8E6DB584-DDC0-FB20-55D6-5748BDB82FD9}"/>
              </a:ext>
            </a:extLst>
          </p:cNvPr>
          <p:cNvSpPr txBox="1"/>
          <p:nvPr/>
        </p:nvSpPr>
        <p:spPr>
          <a:xfrm>
            <a:off x="939441" y="1580203"/>
            <a:ext cx="6426926" cy="4433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239770">
              <a:lnSpc>
                <a:spcPct val="107000"/>
              </a:lnSpc>
              <a:spcAft>
                <a:spcPts val="800"/>
              </a:spcAft>
            </a:pPr>
            <a:r>
              <a:rPr lang="da-D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dokumenter via hjemmeside (Dashboard).</a:t>
            </a:r>
            <a:br>
              <a:rPr lang="da-D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Hvis der er behov for at sende et tilbud, en faktura eller et andet dokument, så gør dette på hjemmesiden </a:t>
            </a:r>
            <a:r>
              <a:rPr lang="da-D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https://service. dbr.dk/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3239770"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højre side er der en knap til formålet.</a:t>
            </a:r>
          </a:p>
          <a:p>
            <a:pPr marR="3239770"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er smart, hvis den regnskabsansvarlige også har et login, så denne kan sende diverse relevante dokumenter. Flere logins oprettes på dbr.dk.</a:t>
            </a:r>
          </a:p>
        </p:txBody>
      </p:sp>
    </p:spTree>
    <p:extLst>
      <p:ext uri="{BB962C8B-B14F-4D97-AF65-F5344CB8AC3E}">
        <p14:creationId xmlns:p14="http://schemas.microsoft.com/office/powerpoint/2010/main" val="167943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D7F4103F-41C8-4ED3-A650-6D45BA2E1CDB}"/>
              </a:ext>
            </a:extLst>
          </p:cNvPr>
          <p:cNvSpPr txBox="1"/>
          <p:nvPr/>
        </p:nvSpPr>
        <p:spPr>
          <a:xfrm>
            <a:off x="497941" y="0"/>
            <a:ext cx="1211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Specialværktøj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EA11792-3EB1-D5F7-27DF-CCE8C9EFA3B9}"/>
              </a:ext>
            </a:extLst>
          </p:cNvPr>
          <p:cNvSpPr/>
          <p:nvPr/>
        </p:nvSpPr>
        <p:spPr>
          <a:xfrm>
            <a:off x="3139439" y="1467903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D82756F-3521-93B6-EFE2-24D70C9AE4BD}"/>
              </a:ext>
            </a:extLst>
          </p:cNvPr>
          <p:cNvSpPr/>
          <p:nvPr/>
        </p:nvSpPr>
        <p:spPr>
          <a:xfrm>
            <a:off x="8834847" y="1620982"/>
            <a:ext cx="1902821" cy="4099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DF20AA3-3BF4-DB05-9E8F-2EE1D26E1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46" y="1540230"/>
            <a:ext cx="2008189" cy="43441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CF47C900-5BEE-4BB8-46B1-37BAFA263C2D}"/>
              </a:ext>
            </a:extLst>
          </p:cNvPr>
          <p:cNvSpPr txBox="1"/>
          <p:nvPr/>
        </p:nvSpPr>
        <p:spPr>
          <a:xfrm>
            <a:off x="6227808" y="1695823"/>
            <a:ext cx="6426926" cy="3950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239770">
              <a:lnSpc>
                <a:spcPct val="107000"/>
              </a:lnSpc>
              <a:spcAft>
                <a:spcPts val="800"/>
              </a:spcAft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bunden af </a:t>
            </a:r>
            <a:r>
              <a:rPr lang="da-DK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app’en</a:t>
            </a: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finder du siden ”Specialværktøj”. Her søger du efter eller opretter specialværktøj.</a:t>
            </a:r>
          </a:p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Specialværktøj oprettes, hvis du vil udleje eller udlåne dit specialværktøj. Det kan også være en serviceydelse. Der er mulighed for at skrive pris og kommentarer. </a:t>
            </a:r>
          </a:p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Værktøj findes ved ”Søg efter værktøj”.</a:t>
            </a:r>
          </a:p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Værktøj oprettes under ”Mit værktøj”.</a:t>
            </a:r>
          </a:p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dit specialværktøj eller din ydelse er optaget eller atter ledigt, så ændrer du status under mit værktøj. </a:t>
            </a:r>
            <a:r>
              <a:rPr lang="da-DK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Husk både at trykke ”færdig” og ”gem”,</a:t>
            </a: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når du ændrer status her.</a:t>
            </a:r>
          </a:p>
        </p:txBody>
      </p:sp>
    </p:spTree>
    <p:extLst>
      <p:ext uri="{BB962C8B-B14F-4D97-AF65-F5344CB8AC3E}">
        <p14:creationId xmlns:p14="http://schemas.microsoft.com/office/powerpoint/2010/main" val="267124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D7F4103F-41C8-4ED3-A650-6D45BA2E1CDB}"/>
              </a:ext>
            </a:extLst>
          </p:cNvPr>
          <p:cNvSpPr txBox="1"/>
          <p:nvPr/>
        </p:nvSpPr>
        <p:spPr>
          <a:xfrm>
            <a:off x="497941" y="0"/>
            <a:ext cx="1211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Specialviden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EA11792-3EB1-D5F7-27DF-CCE8C9EFA3B9}"/>
              </a:ext>
            </a:extLst>
          </p:cNvPr>
          <p:cNvSpPr/>
          <p:nvPr/>
        </p:nvSpPr>
        <p:spPr>
          <a:xfrm>
            <a:off x="3139439" y="1467903"/>
            <a:ext cx="2342605" cy="44887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D82756F-3521-93B6-EFE2-24D70C9AE4BD}"/>
              </a:ext>
            </a:extLst>
          </p:cNvPr>
          <p:cNvSpPr/>
          <p:nvPr/>
        </p:nvSpPr>
        <p:spPr>
          <a:xfrm>
            <a:off x="8834847" y="1620982"/>
            <a:ext cx="1902821" cy="4099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C01F59B-6C45-3F51-CB7A-82668FBA8A15}"/>
              </a:ext>
            </a:extLst>
          </p:cNvPr>
          <p:cNvSpPr txBox="1"/>
          <p:nvPr/>
        </p:nvSpPr>
        <p:spPr>
          <a:xfrm>
            <a:off x="6287588" y="1692650"/>
            <a:ext cx="6792686" cy="3544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kan du finde medlemmer af Dansk Bilbrancheråd, der har specialviden om bestemte bilmærker. </a:t>
            </a:r>
          </a:p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kan både ringe og sende sms’er herigennem. </a:t>
            </a:r>
          </a:p>
          <a:p>
            <a:pPr marR="3329305"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Vær dog opmærksom på, selv at have forsøgt at løse problemet så godt som muligt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inden du kontakter personen med specialviden.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9F3584F-8F96-D45B-8EE7-B4EAEF0961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592" y="1561745"/>
            <a:ext cx="1988297" cy="4301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95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1_Office-tem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903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Frutiger LT Std 45 Light</vt:lpstr>
      <vt:lpstr>Frutiger LT Std 55 Roman</vt:lpstr>
      <vt:lpstr>Symbol</vt:lpstr>
      <vt:lpstr>1_Office-tema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Majbrit Berthelsen</dc:creator>
  <cp:lastModifiedBy>Majbrit Berthelsen</cp:lastModifiedBy>
  <cp:revision>12</cp:revision>
  <dcterms:created xsi:type="dcterms:W3CDTF">2022-09-02T09:11:13Z</dcterms:created>
  <dcterms:modified xsi:type="dcterms:W3CDTF">2022-09-02T10:37:55Z</dcterms:modified>
</cp:coreProperties>
</file>