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</p:sldIdLst>
  <p:sldSz cx="12192000" cy="6858000"/>
  <p:notesSz cx="6888163" cy="100203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3FF638-1296-47D1-AE8B-34D0D14FB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D08EEC7-5042-47F9-BD7F-EE8058B713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2D0C18-7D3D-44AC-9575-0C0B231E1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62747CE-FC0A-4BAF-9C7B-69AC14600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1B31804-C3EC-4C5B-8B29-C7304CDBD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080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81FE65-04BC-4FB5-8144-6C4DBEE76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BF83BBA-EF58-4B66-A76E-FF569F8BA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DED21A-CC78-4001-BB70-A57E0EF49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D40EC85-66E7-4F1E-A3EC-49299715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8B44FF1-CF2D-4D5A-840F-1316AF4F4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515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F4E117B-E7BF-4EF1-9AF0-09B3B0DF0F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E0B223E-16D6-4401-BD83-87EBBA961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4B84D55-7384-48CA-88A8-6E04DE873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11C06B3-67EB-4266-BA32-A0DF3A6CD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CBC25D-1AFF-4503-A7C4-C1BEB2EB5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092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70180A-AA3A-45E2-AF70-C8CE89283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8335EB7-FCA5-4016-B7B6-190F63E6C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437322F-BEBD-4BC5-A1B0-FADDC7CC4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B332AA-468A-4407-A991-7E6C38A92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0281D25-632E-404F-BF27-042239F3E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522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7FC418-95D6-4CCB-9F94-D3EE75D10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98A89B9-1A07-4B08-B42F-FDB7FCF9C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4F1456-EB1E-4B59-9C11-CA0DEBEB2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6144538-43CB-41A8-84E9-DF5B1461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DB01D62-6A8B-4FF2-9679-73DA5E5C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0851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A606BD-7684-4645-9060-63D037070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DB4414-CE50-4A64-976D-CACAFB40F9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96675E1-C673-4A38-916B-AA9838657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4FBF39F-7BC8-4A4D-8169-301C73D12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A859E6E-3350-4065-960F-6EEED874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80A709B-6629-4C14-880A-A69471258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363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EFB424-FB04-44D0-933D-1508EE82A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6D6A5A-422D-4F4F-A960-3A8038642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87C17E4-2EB8-43DB-94B7-890781B07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2EE187B-E408-486F-AAE4-A1CFE683AB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25F4ED6-6E94-427D-844F-32BB2E845E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43E9273-7E73-43B7-A41F-B1874B8D3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C1853BF-36E9-4C90-B1C5-1D0B76A6D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558E24F-555B-4C6A-9A73-3A06B05FB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6565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E070D-ED8D-4DB8-9B3C-397650FEA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9075978-A862-4FBC-B1D3-A31A0FA34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FD09824-BEEA-44CC-B3D1-9F5DB1C7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8953D4F-3C5D-47A0-9D24-31D7DBE2A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156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021FAA4-66F4-4F95-906A-89FCBD7A5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C0AD95A-3B41-4981-B720-32043ED4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F9CE049-AE3B-4649-8CBF-B1CC3BB3A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074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928ED4-75BD-4775-88B3-D78775E39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317212-E797-443F-814C-41F2F182F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3164BBD-A13F-45B6-B3F4-DC1D8DDD8B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ACB3BE5-0986-43B1-A0FF-5CA36088F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8EF408E-549A-49BF-9EC9-3E485CCF9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444EF10-026D-48E7-8503-039474B1D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315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7F6AF1-7001-4F0F-88B1-E34B88A9A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9A3773E-4ABD-4EC9-8F5C-1AE9663EC7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47A956F-B60F-46BB-AF85-4F09EA23F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694BE8F-5629-403B-8ABE-691E35968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170F4CA-CA75-48BF-873E-08A237776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968344F-7B5E-480F-A9A4-0308B3AE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31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DE0A84F-8DF8-40C3-8D1F-4008BA044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D71F6A4-D914-46B9-BCB1-A9B2861B5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E6B6A19-0EFF-460E-BE7F-E94E34122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4E4D3-8A25-4750-9BE6-A542604CC367}" type="datetimeFigureOut">
              <a:rPr lang="da-DK" smtClean="0"/>
              <a:t>05-05-2021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19FA7C4-EF10-44A1-933C-C1649D0B7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B4CF4B7-BE16-4A25-937F-11F306616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F3E51-F5BE-4CC6-A3AD-6E1EE56B11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858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s://www.smverhvervslaan.smvdanmark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32B152-3720-4D3B-97ED-45CE5483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1BAB570-FF10-4E96-8A3F-FA980470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693698" cy="6858000"/>
          </a:xfrm>
          <a:custGeom>
            <a:avLst/>
            <a:gdLst>
              <a:gd name="connsiteX0" fmla="*/ 0 w 4693698"/>
              <a:gd name="connsiteY0" fmla="*/ 0 h 6858000"/>
              <a:gd name="connsiteX1" fmla="*/ 420914 w 4693698"/>
              <a:gd name="connsiteY1" fmla="*/ 0 h 6858000"/>
              <a:gd name="connsiteX2" fmla="*/ 1582057 w 4693698"/>
              <a:gd name="connsiteY2" fmla="*/ 0 h 6858000"/>
              <a:gd name="connsiteX3" fmla="*/ 4503903 w 4693698"/>
              <a:gd name="connsiteY3" fmla="*/ 0 h 6858000"/>
              <a:gd name="connsiteX4" fmla="*/ 4508943 w 4693698"/>
              <a:gd name="connsiteY4" fmla="*/ 66675 h 6858000"/>
              <a:gd name="connsiteX5" fmla="*/ 4517340 w 4693698"/>
              <a:gd name="connsiteY5" fmla="*/ 122237 h 6858000"/>
              <a:gd name="connsiteX6" fmla="*/ 4527418 w 4693698"/>
              <a:gd name="connsiteY6" fmla="*/ 174625 h 6858000"/>
              <a:gd name="connsiteX7" fmla="*/ 4544214 w 4693698"/>
              <a:gd name="connsiteY7" fmla="*/ 217487 h 6858000"/>
              <a:gd name="connsiteX8" fmla="*/ 4561010 w 4693698"/>
              <a:gd name="connsiteY8" fmla="*/ 260350 h 6858000"/>
              <a:gd name="connsiteX9" fmla="*/ 4581165 w 4693698"/>
              <a:gd name="connsiteY9" fmla="*/ 296862 h 6858000"/>
              <a:gd name="connsiteX10" fmla="*/ 4601320 w 4693698"/>
              <a:gd name="connsiteY10" fmla="*/ 334962 h 6858000"/>
              <a:gd name="connsiteX11" fmla="*/ 4619796 w 4693698"/>
              <a:gd name="connsiteY11" fmla="*/ 369887 h 6858000"/>
              <a:gd name="connsiteX12" fmla="*/ 4638271 w 4693698"/>
              <a:gd name="connsiteY12" fmla="*/ 409575 h 6858000"/>
              <a:gd name="connsiteX13" fmla="*/ 4655067 w 4693698"/>
              <a:gd name="connsiteY13" fmla="*/ 450850 h 6858000"/>
              <a:gd name="connsiteX14" fmla="*/ 4670184 w 4693698"/>
              <a:gd name="connsiteY14" fmla="*/ 496887 h 6858000"/>
              <a:gd name="connsiteX15" fmla="*/ 4681941 w 4693698"/>
              <a:gd name="connsiteY15" fmla="*/ 546100 h 6858000"/>
              <a:gd name="connsiteX16" fmla="*/ 4690339 w 4693698"/>
              <a:gd name="connsiteY16" fmla="*/ 606425 h 6858000"/>
              <a:gd name="connsiteX17" fmla="*/ 4693698 w 4693698"/>
              <a:gd name="connsiteY17" fmla="*/ 673100 h 6858000"/>
              <a:gd name="connsiteX18" fmla="*/ 4690339 w 4693698"/>
              <a:gd name="connsiteY18" fmla="*/ 744537 h 6858000"/>
              <a:gd name="connsiteX19" fmla="*/ 4681941 w 4693698"/>
              <a:gd name="connsiteY19" fmla="*/ 801687 h 6858000"/>
              <a:gd name="connsiteX20" fmla="*/ 4670184 w 4693698"/>
              <a:gd name="connsiteY20" fmla="*/ 854075 h 6858000"/>
              <a:gd name="connsiteX21" fmla="*/ 4655067 w 4693698"/>
              <a:gd name="connsiteY21" fmla="*/ 901700 h 6858000"/>
              <a:gd name="connsiteX22" fmla="*/ 4638271 w 4693698"/>
              <a:gd name="connsiteY22" fmla="*/ 942975 h 6858000"/>
              <a:gd name="connsiteX23" fmla="*/ 4618116 w 4693698"/>
              <a:gd name="connsiteY23" fmla="*/ 981075 h 6858000"/>
              <a:gd name="connsiteX24" fmla="*/ 4597961 w 4693698"/>
              <a:gd name="connsiteY24" fmla="*/ 1017587 h 6858000"/>
              <a:gd name="connsiteX25" fmla="*/ 4577806 w 4693698"/>
              <a:gd name="connsiteY25" fmla="*/ 1055687 h 6858000"/>
              <a:gd name="connsiteX26" fmla="*/ 4559330 w 4693698"/>
              <a:gd name="connsiteY26" fmla="*/ 1095375 h 6858000"/>
              <a:gd name="connsiteX27" fmla="*/ 4540854 w 4693698"/>
              <a:gd name="connsiteY27" fmla="*/ 1136650 h 6858000"/>
              <a:gd name="connsiteX28" fmla="*/ 4525739 w 4693698"/>
              <a:gd name="connsiteY28" fmla="*/ 1182687 h 6858000"/>
              <a:gd name="connsiteX29" fmla="*/ 4515661 w 4693698"/>
              <a:gd name="connsiteY29" fmla="*/ 1235075 h 6858000"/>
              <a:gd name="connsiteX30" fmla="*/ 4505583 w 4693698"/>
              <a:gd name="connsiteY30" fmla="*/ 1295400 h 6858000"/>
              <a:gd name="connsiteX31" fmla="*/ 4503903 w 4693698"/>
              <a:gd name="connsiteY31" fmla="*/ 1363662 h 6858000"/>
              <a:gd name="connsiteX32" fmla="*/ 4505583 w 4693698"/>
              <a:gd name="connsiteY32" fmla="*/ 1431925 h 6858000"/>
              <a:gd name="connsiteX33" fmla="*/ 4515661 w 4693698"/>
              <a:gd name="connsiteY33" fmla="*/ 1492250 h 6858000"/>
              <a:gd name="connsiteX34" fmla="*/ 4525739 w 4693698"/>
              <a:gd name="connsiteY34" fmla="*/ 1544637 h 6858000"/>
              <a:gd name="connsiteX35" fmla="*/ 4540854 w 4693698"/>
              <a:gd name="connsiteY35" fmla="*/ 1589087 h 6858000"/>
              <a:gd name="connsiteX36" fmla="*/ 4559330 w 4693698"/>
              <a:gd name="connsiteY36" fmla="*/ 1631950 h 6858000"/>
              <a:gd name="connsiteX37" fmla="*/ 4577806 w 4693698"/>
              <a:gd name="connsiteY37" fmla="*/ 1671637 h 6858000"/>
              <a:gd name="connsiteX38" fmla="*/ 4597961 w 4693698"/>
              <a:gd name="connsiteY38" fmla="*/ 1708150 h 6858000"/>
              <a:gd name="connsiteX39" fmla="*/ 4618116 w 4693698"/>
              <a:gd name="connsiteY39" fmla="*/ 1743075 h 6858000"/>
              <a:gd name="connsiteX40" fmla="*/ 4638271 w 4693698"/>
              <a:gd name="connsiteY40" fmla="*/ 1782762 h 6858000"/>
              <a:gd name="connsiteX41" fmla="*/ 4655067 w 4693698"/>
              <a:gd name="connsiteY41" fmla="*/ 1824037 h 6858000"/>
              <a:gd name="connsiteX42" fmla="*/ 4670184 w 4693698"/>
              <a:gd name="connsiteY42" fmla="*/ 1870075 h 6858000"/>
              <a:gd name="connsiteX43" fmla="*/ 4681941 w 4693698"/>
              <a:gd name="connsiteY43" fmla="*/ 1922462 h 6858000"/>
              <a:gd name="connsiteX44" fmla="*/ 4690339 w 4693698"/>
              <a:gd name="connsiteY44" fmla="*/ 1982787 h 6858000"/>
              <a:gd name="connsiteX45" fmla="*/ 4693698 w 4693698"/>
              <a:gd name="connsiteY45" fmla="*/ 2051050 h 6858000"/>
              <a:gd name="connsiteX46" fmla="*/ 4690339 w 4693698"/>
              <a:gd name="connsiteY46" fmla="*/ 2119312 h 6858000"/>
              <a:gd name="connsiteX47" fmla="*/ 4681941 w 4693698"/>
              <a:gd name="connsiteY47" fmla="*/ 2179637 h 6858000"/>
              <a:gd name="connsiteX48" fmla="*/ 4670184 w 4693698"/>
              <a:gd name="connsiteY48" fmla="*/ 2232025 h 6858000"/>
              <a:gd name="connsiteX49" fmla="*/ 4655067 w 4693698"/>
              <a:gd name="connsiteY49" fmla="*/ 2278062 h 6858000"/>
              <a:gd name="connsiteX50" fmla="*/ 4638271 w 4693698"/>
              <a:gd name="connsiteY50" fmla="*/ 2319337 h 6858000"/>
              <a:gd name="connsiteX51" fmla="*/ 4618116 w 4693698"/>
              <a:gd name="connsiteY51" fmla="*/ 2359025 h 6858000"/>
              <a:gd name="connsiteX52" fmla="*/ 4597961 w 4693698"/>
              <a:gd name="connsiteY52" fmla="*/ 2395537 h 6858000"/>
              <a:gd name="connsiteX53" fmla="*/ 4577806 w 4693698"/>
              <a:gd name="connsiteY53" fmla="*/ 2433637 h 6858000"/>
              <a:gd name="connsiteX54" fmla="*/ 4559330 w 4693698"/>
              <a:gd name="connsiteY54" fmla="*/ 2471737 h 6858000"/>
              <a:gd name="connsiteX55" fmla="*/ 4540854 w 4693698"/>
              <a:gd name="connsiteY55" fmla="*/ 2513012 h 6858000"/>
              <a:gd name="connsiteX56" fmla="*/ 4525739 w 4693698"/>
              <a:gd name="connsiteY56" fmla="*/ 2560637 h 6858000"/>
              <a:gd name="connsiteX57" fmla="*/ 4515661 w 4693698"/>
              <a:gd name="connsiteY57" fmla="*/ 2613025 h 6858000"/>
              <a:gd name="connsiteX58" fmla="*/ 4505583 w 4693698"/>
              <a:gd name="connsiteY58" fmla="*/ 2671762 h 6858000"/>
              <a:gd name="connsiteX59" fmla="*/ 4503903 w 4693698"/>
              <a:gd name="connsiteY59" fmla="*/ 2741612 h 6858000"/>
              <a:gd name="connsiteX60" fmla="*/ 4505583 w 4693698"/>
              <a:gd name="connsiteY60" fmla="*/ 2809875 h 6858000"/>
              <a:gd name="connsiteX61" fmla="*/ 4515661 w 4693698"/>
              <a:gd name="connsiteY61" fmla="*/ 2868612 h 6858000"/>
              <a:gd name="connsiteX62" fmla="*/ 4525739 w 4693698"/>
              <a:gd name="connsiteY62" fmla="*/ 2922587 h 6858000"/>
              <a:gd name="connsiteX63" fmla="*/ 4540854 w 4693698"/>
              <a:gd name="connsiteY63" fmla="*/ 2967037 h 6858000"/>
              <a:gd name="connsiteX64" fmla="*/ 4559330 w 4693698"/>
              <a:gd name="connsiteY64" fmla="*/ 3009900 h 6858000"/>
              <a:gd name="connsiteX65" fmla="*/ 4577806 w 4693698"/>
              <a:gd name="connsiteY65" fmla="*/ 3046412 h 6858000"/>
              <a:gd name="connsiteX66" fmla="*/ 4597961 w 4693698"/>
              <a:gd name="connsiteY66" fmla="*/ 3084512 h 6858000"/>
              <a:gd name="connsiteX67" fmla="*/ 4618116 w 4693698"/>
              <a:gd name="connsiteY67" fmla="*/ 3121025 h 6858000"/>
              <a:gd name="connsiteX68" fmla="*/ 4638271 w 4693698"/>
              <a:gd name="connsiteY68" fmla="*/ 3160712 h 6858000"/>
              <a:gd name="connsiteX69" fmla="*/ 4655067 w 4693698"/>
              <a:gd name="connsiteY69" fmla="*/ 3201987 h 6858000"/>
              <a:gd name="connsiteX70" fmla="*/ 4670184 w 4693698"/>
              <a:gd name="connsiteY70" fmla="*/ 3248025 h 6858000"/>
              <a:gd name="connsiteX71" fmla="*/ 4681941 w 4693698"/>
              <a:gd name="connsiteY71" fmla="*/ 3300412 h 6858000"/>
              <a:gd name="connsiteX72" fmla="*/ 4690339 w 4693698"/>
              <a:gd name="connsiteY72" fmla="*/ 3360737 h 6858000"/>
              <a:gd name="connsiteX73" fmla="*/ 4693698 w 4693698"/>
              <a:gd name="connsiteY73" fmla="*/ 3427412 h 6858000"/>
              <a:gd name="connsiteX74" fmla="*/ 4690339 w 4693698"/>
              <a:gd name="connsiteY74" fmla="*/ 3497262 h 6858000"/>
              <a:gd name="connsiteX75" fmla="*/ 4681941 w 4693698"/>
              <a:gd name="connsiteY75" fmla="*/ 3557587 h 6858000"/>
              <a:gd name="connsiteX76" fmla="*/ 4670184 w 4693698"/>
              <a:gd name="connsiteY76" fmla="*/ 3609975 h 6858000"/>
              <a:gd name="connsiteX77" fmla="*/ 4655067 w 4693698"/>
              <a:gd name="connsiteY77" fmla="*/ 3656012 h 6858000"/>
              <a:gd name="connsiteX78" fmla="*/ 4638271 w 4693698"/>
              <a:gd name="connsiteY78" fmla="*/ 3697287 h 6858000"/>
              <a:gd name="connsiteX79" fmla="*/ 4618116 w 4693698"/>
              <a:gd name="connsiteY79" fmla="*/ 3736975 h 6858000"/>
              <a:gd name="connsiteX80" fmla="*/ 4577806 w 4693698"/>
              <a:gd name="connsiteY80" fmla="*/ 3811587 h 6858000"/>
              <a:gd name="connsiteX81" fmla="*/ 4559330 w 4693698"/>
              <a:gd name="connsiteY81" fmla="*/ 3848100 h 6858000"/>
              <a:gd name="connsiteX82" fmla="*/ 4540854 w 4693698"/>
              <a:gd name="connsiteY82" fmla="*/ 3890962 h 6858000"/>
              <a:gd name="connsiteX83" fmla="*/ 4525739 w 4693698"/>
              <a:gd name="connsiteY83" fmla="*/ 3935412 h 6858000"/>
              <a:gd name="connsiteX84" fmla="*/ 4515661 w 4693698"/>
              <a:gd name="connsiteY84" fmla="*/ 3987800 h 6858000"/>
              <a:gd name="connsiteX85" fmla="*/ 4505583 w 4693698"/>
              <a:gd name="connsiteY85" fmla="*/ 4048125 h 6858000"/>
              <a:gd name="connsiteX86" fmla="*/ 4503903 w 4693698"/>
              <a:gd name="connsiteY86" fmla="*/ 4116387 h 6858000"/>
              <a:gd name="connsiteX87" fmla="*/ 4505583 w 4693698"/>
              <a:gd name="connsiteY87" fmla="*/ 4186237 h 6858000"/>
              <a:gd name="connsiteX88" fmla="*/ 4515661 w 4693698"/>
              <a:gd name="connsiteY88" fmla="*/ 4244975 h 6858000"/>
              <a:gd name="connsiteX89" fmla="*/ 4525739 w 4693698"/>
              <a:gd name="connsiteY89" fmla="*/ 4297362 h 6858000"/>
              <a:gd name="connsiteX90" fmla="*/ 4540854 w 4693698"/>
              <a:gd name="connsiteY90" fmla="*/ 4343400 h 6858000"/>
              <a:gd name="connsiteX91" fmla="*/ 4559330 w 4693698"/>
              <a:gd name="connsiteY91" fmla="*/ 4386262 h 6858000"/>
              <a:gd name="connsiteX92" fmla="*/ 4577806 w 4693698"/>
              <a:gd name="connsiteY92" fmla="*/ 4424362 h 6858000"/>
              <a:gd name="connsiteX93" fmla="*/ 4618116 w 4693698"/>
              <a:gd name="connsiteY93" fmla="*/ 4498975 h 6858000"/>
              <a:gd name="connsiteX94" fmla="*/ 4638271 w 4693698"/>
              <a:gd name="connsiteY94" fmla="*/ 4537075 h 6858000"/>
              <a:gd name="connsiteX95" fmla="*/ 4655067 w 4693698"/>
              <a:gd name="connsiteY95" fmla="*/ 4579937 h 6858000"/>
              <a:gd name="connsiteX96" fmla="*/ 4670184 w 4693698"/>
              <a:gd name="connsiteY96" fmla="*/ 4625975 h 6858000"/>
              <a:gd name="connsiteX97" fmla="*/ 4681941 w 4693698"/>
              <a:gd name="connsiteY97" fmla="*/ 4678362 h 6858000"/>
              <a:gd name="connsiteX98" fmla="*/ 4690339 w 4693698"/>
              <a:gd name="connsiteY98" fmla="*/ 4738687 h 6858000"/>
              <a:gd name="connsiteX99" fmla="*/ 4693698 w 4693698"/>
              <a:gd name="connsiteY99" fmla="*/ 4806950 h 6858000"/>
              <a:gd name="connsiteX100" fmla="*/ 4690339 w 4693698"/>
              <a:gd name="connsiteY100" fmla="*/ 4875212 h 6858000"/>
              <a:gd name="connsiteX101" fmla="*/ 4681941 w 4693698"/>
              <a:gd name="connsiteY101" fmla="*/ 4935537 h 6858000"/>
              <a:gd name="connsiteX102" fmla="*/ 4670184 w 4693698"/>
              <a:gd name="connsiteY102" fmla="*/ 4987925 h 6858000"/>
              <a:gd name="connsiteX103" fmla="*/ 4655067 w 4693698"/>
              <a:gd name="connsiteY103" fmla="*/ 5033962 h 6858000"/>
              <a:gd name="connsiteX104" fmla="*/ 4638271 w 4693698"/>
              <a:gd name="connsiteY104" fmla="*/ 5075237 h 6858000"/>
              <a:gd name="connsiteX105" fmla="*/ 4618116 w 4693698"/>
              <a:gd name="connsiteY105" fmla="*/ 5114925 h 6858000"/>
              <a:gd name="connsiteX106" fmla="*/ 4597961 w 4693698"/>
              <a:gd name="connsiteY106" fmla="*/ 5149850 h 6858000"/>
              <a:gd name="connsiteX107" fmla="*/ 4577806 w 4693698"/>
              <a:gd name="connsiteY107" fmla="*/ 5186362 h 6858000"/>
              <a:gd name="connsiteX108" fmla="*/ 4559330 w 4693698"/>
              <a:gd name="connsiteY108" fmla="*/ 5226050 h 6858000"/>
              <a:gd name="connsiteX109" fmla="*/ 4540854 w 4693698"/>
              <a:gd name="connsiteY109" fmla="*/ 5268912 h 6858000"/>
              <a:gd name="connsiteX110" fmla="*/ 4525739 w 4693698"/>
              <a:gd name="connsiteY110" fmla="*/ 5313362 h 6858000"/>
              <a:gd name="connsiteX111" fmla="*/ 4515661 w 4693698"/>
              <a:gd name="connsiteY111" fmla="*/ 5365750 h 6858000"/>
              <a:gd name="connsiteX112" fmla="*/ 4505583 w 4693698"/>
              <a:gd name="connsiteY112" fmla="*/ 5426075 h 6858000"/>
              <a:gd name="connsiteX113" fmla="*/ 4503903 w 4693698"/>
              <a:gd name="connsiteY113" fmla="*/ 5494337 h 6858000"/>
              <a:gd name="connsiteX114" fmla="*/ 4505583 w 4693698"/>
              <a:gd name="connsiteY114" fmla="*/ 5562600 h 6858000"/>
              <a:gd name="connsiteX115" fmla="*/ 4515661 w 4693698"/>
              <a:gd name="connsiteY115" fmla="*/ 5622925 h 6858000"/>
              <a:gd name="connsiteX116" fmla="*/ 4525739 w 4693698"/>
              <a:gd name="connsiteY116" fmla="*/ 5675312 h 6858000"/>
              <a:gd name="connsiteX117" fmla="*/ 4540854 w 4693698"/>
              <a:gd name="connsiteY117" fmla="*/ 5721350 h 6858000"/>
              <a:gd name="connsiteX118" fmla="*/ 4559330 w 4693698"/>
              <a:gd name="connsiteY118" fmla="*/ 5762625 h 6858000"/>
              <a:gd name="connsiteX119" fmla="*/ 4577806 w 4693698"/>
              <a:gd name="connsiteY119" fmla="*/ 5802312 h 6858000"/>
              <a:gd name="connsiteX120" fmla="*/ 4597961 w 4693698"/>
              <a:gd name="connsiteY120" fmla="*/ 5840412 h 6858000"/>
              <a:gd name="connsiteX121" fmla="*/ 4618116 w 4693698"/>
              <a:gd name="connsiteY121" fmla="*/ 5876925 h 6858000"/>
              <a:gd name="connsiteX122" fmla="*/ 4638271 w 4693698"/>
              <a:gd name="connsiteY122" fmla="*/ 5915025 h 6858000"/>
              <a:gd name="connsiteX123" fmla="*/ 4655067 w 4693698"/>
              <a:gd name="connsiteY123" fmla="*/ 5956300 h 6858000"/>
              <a:gd name="connsiteX124" fmla="*/ 4670184 w 4693698"/>
              <a:gd name="connsiteY124" fmla="*/ 6003925 h 6858000"/>
              <a:gd name="connsiteX125" fmla="*/ 4681941 w 4693698"/>
              <a:gd name="connsiteY125" fmla="*/ 6056312 h 6858000"/>
              <a:gd name="connsiteX126" fmla="*/ 4690339 w 4693698"/>
              <a:gd name="connsiteY126" fmla="*/ 6113462 h 6858000"/>
              <a:gd name="connsiteX127" fmla="*/ 4693698 w 4693698"/>
              <a:gd name="connsiteY127" fmla="*/ 6183312 h 6858000"/>
              <a:gd name="connsiteX128" fmla="*/ 4690339 w 4693698"/>
              <a:gd name="connsiteY128" fmla="*/ 6251575 h 6858000"/>
              <a:gd name="connsiteX129" fmla="*/ 4681941 w 4693698"/>
              <a:gd name="connsiteY129" fmla="*/ 6311900 h 6858000"/>
              <a:gd name="connsiteX130" fmla="*/ 4670184 w 4693698"/>
              <a:gd name="connsiteY130" fmla="*/ 6361112 h 6858000"/>
              <a:gd name="connsiteX131" fmla="*/ 4655067 w 4693698"/>
              <a:gd name="connsiteY131" fmla="*/ 6407150 h 6858000"/>
              <a:gd name="connsiteX132" fmla="*/ 4638271 w 4693698"/>
              <a:gd name="connsiteY132" fmla="*/ 6448425 h 6858000"/>
              <a:gd name="connsiteX133" fmla="*/ 4619796 w 4693698"/>
              <a:gd name="connsiteY133" fmla="*/ 6488112 h 6858000"/>
              <a:gd name="connsiteX134" fmla="*/ 4601320 w 4693698"/>
              <a:gd name="connsiteY134" fmla="*/ 6523037 h 6858000"/>
              <a:gd name="connsiteX135" fmla="*/ 4581165 w 4693698"/>
              <a:gd name="connsiteY135" fmla="*/ 6561137 h 6858000"/>
              <a:gd name="connsiteX136" fmla="*/ 4561010 w 4693698"/>
              <a:gd name="connsiteY136" fmla="*/ 6597650 h 6858000"/>
              <a:gd name="connsiteX137" fmla="*/ 4544214 w 4693698"/>
              <a:gd name="connsiteY137" fmla="*/ 6640512 h 6858000"/>
              <a:gd name="connsiteX138" fmla="*/ 4527418 w 4693698"/>
              <a:gd name="connsiteY138" fmla="*/ 6683375 h 6858000"/>
              <a:gd name="connsiteX139" fmla="*/ 4517340 w 4693698"/>
              <a:gd name="connsiteY139" fmla="*/ 6735762 h 6858000"/>
              <a:gd name="connsiteX140" fmla="*/ 4508943 w 4693698"/>
              <a:gd name="connsiteY140" fmla="*/ 6791325 h 6858000"/>
              <a:gd name="connsiteX141" fmla="*/ 4503903 w 4693698"/>
              <a:gd name="connsiteY141" fmla="*/ 6858000 h 6858000"/>
              <a:gd name="connsiteX142" fmla="*/ 1582057 w 4693698"/>
              <a:gd name="connsiteY142" fmla="*/ 6858000 h 6858000"/>
              <a:gd name="connsiteX143" fmla="*/ 420914 w 4693698"/>
              <a:gd name="connsiteY143" fmla="*/ 6858000 h 6858000"/>
              <a:gd name="connsiteX144" fmla="*/ 0 w 4693698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693698" h="6858000">
                <a:moveTo>
                  <a:pt x="0" y="0"/>
                </a:moveTo>
                <a:lnTo>
                  <a:pt x="420914" y="0"/>
                </a:lnTo>
                <a:lnTo>
                  <a:pt x="1582057" y="0"/>
                </a:lnTo>
                <a:lnTo>
                  <a:pt x="4503903" y="0"/>
                </a:lnTo>
                <a:lnTo>
                  <a:pt x="4508943" y="66675"/>
                </a:lnTo>
                <a:lnTo>
                  <a:pt x="4517340" y="122237"/>
                </a:lnTo>
                <a:lnTo>
                  <a:pt x="4527418" y="174625"/>
                </a:lnTo>
                <a:lnTo>
                  <a:pt x="4544214" y="217487"/>
                </a:lnTo>
                <a:lnTo>
                  <a:pt x="4561010" y="260350"/>
                </a:lnTo>
                <a:lnTo>
                  <a:pt x="4581165" y="296862"/>
                </a:lnTo>
                <a:lnTo>
                  <a:pt x="4601320" y="334962"/>
                </a:lnTo>
                <a:lnTo>
                  <a:pt x="4619796" y="369887"/>
                </a:lnTo>
                <a:lnTo>
                  <a:pt x="4638271" y="409575"/>
                </a:lnTo>
                <a:lnTo>
                  <a:pt x="4655067" y="450850"/>
                </a:lnTo>
                <a:lnTo>
                  <a:pt x="4670184" y="496887"/>
                </a:lnTo>
                <a:lnTo>
                  <a:pt x="4681941" y="546100"/>
                </a:lnTo>
                <a:lnTo>
                  <a:pt x="4690339" y="606425"/>
                </a:lnTo>
                <a:lnTo>
                  <a:pt x="4693698" y="673100"/>
                </a:lnTo>
                <a:lnTo>
                  <a:pt x="4690339" y="744537"/>
                </a:lnTo>
                <a:lnTo>
                  <a:pt x="4681941" y="801687"/>
                </a:lnTo>
                <a:lnTo>
                  <a:pt x="4670184" y="854075"/>
                </a:lnTo>
                <a:lnTo>
                  <a:pt x="4655067" y="901700"/>
                </a:lnTo>
                <a:lnTo>
                  <a:pt x="4638271" y="942975"/>
                </a:lnTo>
                <a:lnTo>
                  <a:pt x="4618116" y="981075"/>
                </a:lnTo>
                <a:lnTo>
                  <a:pt x="4597961" y="1017587"/>
                </a:lnTo>
                <a:lnTo>
                  <a:pt x="4577806" y="1055687"/>
                </a:lnTo>
                <a:lnTo>
                  <a:pt x="4559330" y="1095375"/>
                </a:lnTo>
                <a:lnTo>
                  <a:pt x="4540854" y="1136650"/>
                </a:lnTo>
                <a:lnTo>
                  <a:pt x="4525739" y="1182687"/>
                </a:lnTo>
                <a:lnTo>
                  <a:pt x="4515661" y="1235075"/>
                </a:lnTo>
                <a:lnTo>
                  <a:pt x="4505583" y="1295400"/>
                </a:lnTo>
                <a:lnTo>
                  <a:pt x="4503903" y="1363662"/>
                </a:lnTo>
                <a:lnTo>
                  <a:pt x="4505583" y="1431925"/>
                </a:lnTo>
                <a:lnTo>
                  <a:pt x="4515661" y="1492250"/>
                </a:lnTo>
                <a:lnTo>
                  <a:pt x="4525739" y="1544637"/>
                </a:lnTo>
                <a:lnTo>
                  <a:pt x="4540854" y="1589087"/>
                </a:lnTo>
                <a:lnTo>
                  <a:pt x="4559330" y="1631950"/>
                </a:lnTo>
                <a:lnTo>
                  <a:pt x="4577806" y="1671637"/>
                </a:lnTo>
                <a:lnTo>
                  <a:pt x="4597961" y="1708150"/>
                </a:lnTo>
                <a:lnTo>
                  <a:pt x="4618116" y="1743075"/>
                </a:lnTo>
                <a:lnTo>
                  <a:pt x="4638271" y="1782762"/>
                </a:lnTo>
                <a:lnTo>
                  <a:pt x="4655067" y="1824037"/>
                </a:lnTo>
                <a:lnTo>
                  <a:pt x="4670184" y="1870075"/>
                </a:lnTo>
                <a:lnTo>
                  <a:pt x="4681941" y="1922462"/>
                </a:lnTo>
                <a:lnTo>
                  <a:pt x="4690339" y="1982787"/>
                </a:lnTo>
                <a:lnTo>
                  <a:pt x="4693698" y="2051050"/>
                </a:lnTo>
                <a:lnTo>
                  <a:pt x="4690339" y="2119312"/>
                </a:lnTo>
                <a:lnTo>
                  <a:pt x="4681941" y="2179637"/>
                </a:lnTo>
                <a:lnTo>
                  <a:pt x="4670184" y="2232025"/>
                </a:lnTo>
                <a:lnTo>
                  <a:pt x="4655067" y="2278062"/>
                </a:lnTo>
                <a:lnTo>
                  <a:pt x="4638271" y="2319337"/>
                </a:lnTo>
                <a:lnTo>
                  <a:pt x="4618116" y="2359025"/>
                </a:lnTo>
                <a:lnTo>
                  <a:pt x="4597961" y="2395537"/>
                </a:lnTo>
                <a:lnTo>
                  <a:pt x="4577806" y="2433637"/>
                </a:lnTo>
                <a:lnTo>
                  <a:pt x="4559330" y="2471737"/>
                </a:lnTo>
                <a:lnTo>
                  <a:pt x="4540854" y="2513012"/>
                </a:lnTo>
                <a:lnTo>
                  <a:pt x="4525739" y="2560637"/>
                </a:lnTo>
                <a:lnTo>
                  <a:pt x="4515661" y="2613025"/>
                </a:lnTo>
                <a:lnTo>
                  <a:pt x="4505583" y="2671762"/>
                </a:lnTo>
                <a:lnTo>
                  <a:pt x="4503903" y="2741612"/>
                </a:lnTo>
                <a:lnTo>
                  <a:pt x="4505583" y="2809875"/>
                </a:lnTo>
                <a:lnTo>
                  <a:pt x="4515661" y="2868612"/>
                </a:lnTo>
                <a:lnTo>
                  <a:pt x="4525739" y="2922587"/>
                </a:lnTo>
                <a:lnTo>
                  <a:pt x="4540854" y="2967037"/>
                </a:lnTo>
                <a:lnTo>
                  <a:pt x="4559330" y="3009900"/>
                </a:lnTo>
                <a:lnTo>
                  <a:pt x="4577806" y="3046412"/>
                </a:lnTo>
                <a:lnTo>
                  <a:pt x="4597961" y="3084512"/>
                </a:lnTo>
                <a:lnTo>
                  <a:pt x="4618116" y="3121025"/>
                </a:lnTo>
                <a:lnTo>
                  <a:pt x="4638271" y="3160712"/>
                </a:lnTo>
                <a:lnTo>
                  <a:pt x="4655067" y="3201987"/>
                </a:lnTo>
                <a:lnTo>
                  <a:pt x="4670184" y="3248025"/>
                </a:lnTo>
                <a:lnTo>
                  <a:pt x="4681941" y="3300412"/>
                </a:lnTo>
                <a:lnTo>
                  <a:pt x="4690339" y="3360737"/>
                </a:lnTo>
                <a:lnTo>
                  <a:pt x="4693698" y="3427412"/>
                </a:lnTo>
                <a:lnTo>
                  <a:pt x="4690339" y="3497262"/>
                </a:lnTo>
                <a:lnTo>
                  <a:pt x="4681941" y="3557587"/>
                </a:lnTo>
                <a:lnTo>
                  <a:pt x="4670184" y="3609975"/>
                </a:lnTo>
                <a:lnTo>
                  <a:pt x="4655067" y="3656012"/>
                </a:lnTo>
                <a:lnTo>
                  <a:pt x="4638271" y="3697287"/>
                </a:lnTo>
                <a:lnTo>
                  <a:pt x="4618116" y="3736975"/>
                </a:lnTo>
                <a:lnTo>
                  <a:pt x="4577806" y="3811587"/>
                </a:lnTo>
                <a:lnTo>
                  <a:pt x="4559330" y="3848100"/>
                </a:lnTo>
                <a:lnTo>
                  <a:pt x="4540854" y="3890962"/>
                </a:lnTo>
                <a:lnTo>
                  <a:pt x="4525739" y="3935412"/>
                </a:lnTo>
                <a:lnTo>
                  <a:pt x="4515661" y="3987800"/>
                </a:lnTo>
                <a:lnTo>
                  <a:pt x="4505583" y="4048125"/>
                </a:lnTo>
                <a:lnTo>
                  <a:pt x="4503903" y="4116387"/>
                </a:lnTo>
                <a:lnTo>
                  <a:pt x="4505583" y="4186237"/>
                </a:lnTo>
                <a:lnTo>
                  <a:pt x="4515661" y="4244975"/>
                </a:lnTo>
                <a:lnTo>
                  <a:pt x="4525739" y="4297362"/>
                </a:lnTo>
                <a:lnTo>
                  <a:pt x="4540854" y="4343400"/>
                </a:lnTo>
                <a:lnTo>
                  <a:pt x="4559330" y="4386262"/>
                </a:lnTo>
                <a:lnTo>
                  <a:pt x="4577806" y="4424362"/>
                </a:lnTo>
                <a:lnTo>
                  <a:pt x="4618116" y="4498975"/>
                </a:lnTo>
                <a:lnTo>
                  <a:pt x="4638271" y="4537075"/>
                </a:lnTo>
                <a:lnTo>
                  <a:pt x="4655067" y="4579937"/>
                </a:lnTo>
                <a:lnTo>
                  <a:pt x="4670184" y="4625975"/>
                </a:lnTo>
                <a:lnTo>
                  <a:pt x="4681941" y="4678362"/>
                </a:lnTo>
                <a:lnTo>
                  <a:pt x="4690339" y="4738687"/>
                </a:lnTo>
                <a:lnTo>
                  <a:pt x="4693698" y="4806950"/>
                </a:lnTo>
                <a:lnTo>
                  <a:pt x="4690339" y="4875212"/>
                </a:lnTo>
                <a:lnTo>
                  <a:pt x="4681941" y="4935537"/>
                </a:lnTo>
                <a:lnTo>
                  <a:pt x="4670184" y="4987925"/>
                </a:lnTo>
                <a:lnTo>
                  <a:pt x="4655067" y="5033962"/>
                </a:lnTo>
                <a:lnTo>
                  <a:pt x="4638271" y="5075237"/>
                </a:lnTo>
                <a:lnTo>
                  <a:pt x="4618116" y="5114925"/>
                </a:lnTo>
                <a:lnTo>
                  <a:pt x="4597961" y="5149850"/>
                </a:lnTo>
                <a:lnTo>
                  <a:pt x="4577806" y="5186362"/>
                </a:lnTo>
                <a:lnTo>
                  <a:pt x="4559330" y="5226050"/>
                </a:lnTo>
                <a:lnTo>
                  <a:pt x="4540854" y="5268912"/>
                </a:lnTo>
                <a:lnTo>
                  <a:pt x="4525739" y="5313362"/>
                </a:lnTo>
                <a:lnTo>
                  <a:pt x="4515661" y="5365750"/>
                </a:lnTo>
                <a:lnTo>
                  <a:pt x="4505583" y="5426075"/>
                </a:lnTo>
                <a:lnTo>
                  <a:pt x="4503903" y="5494337"/>
                </a:lnTo>
                <a:lnTo>
                  <a:pt x="4505583" y="5562600"/>
                </a:lnTo>
                <a:lnTo>
                  <a:pt x="4515661" y="5622925"/>
                </a:lnTo>
                <a:lnTo>
                  <a:pt x="4525739" y="5675312"/>
                </a:lnTo>
                <a:lnTo>
                  <a:pt x="4540854" y="5721350"/>
                </a:lnTo>
                <a:lnTo>
                  <a:pt x="4559330" y="5762625"/>
                </a:lnTo>
                <a:lnTo>
                  <a:pt x="4577806" y="5802312"/>
                </a:lnTo>
                <a:lnTo>
                  <a:pt x="4597961" y="5840412"/>
                </a:lnTo>
                <a:lnTo>
                  <a:pt x="4618116" y="5876925"/>
                </a:lnTo>
                <a:lnTo>
                  <a:pt x="4638271" y="5915025"/>
                </a:lnTo>
                <a:lnTo>
                  <a:pt x="4655067" y="5956300"/>
                </a:lnTo>
                <a:lnTo>
                  <a:pt x="4670184" y="6003925"/>
                </a:lnTo>
                <a:lnTo>
                  <a:pt x="4681941" y="6056312"/>
                </a:lnTo>
                <a:lnTo>
                  <a:pt x="4690339" y="6113462"/>
                </a:lnTo>
                <a:lnTo>
                  <a:pt x="4693698" y="6183312"/>
                </a:lnTo>
                <a:lnTo>
                  <a:pt x="4690339" y="6251575"/>
                </a:lnTo>
                <a:lnTo>
                  <a:pt x="4681941" y="6311900"/>
                </a:lnTo>
                <a:lnTo>
                  <a:pt x="4670184" y="6361112"/>
                </a:lnTo>
                <a:lnTo>
                  <a:pt x="4655067" y="6407150"/>
                </a:lnTo>
                <a:lnTo>
                  <a:pt x="4638271" y="6448425"/>
                </a:lnTo>
                <a:lnTo>
                  <a:pt x="4619796" y="6488112"/>
                </a:lnTo>
                <a:lnTo>
                  <a:pt x="4601320" y="6523037"/>
                </a:lnTo>
                <a:lnTo>
                  <a:pt x="4581165" y="6561137"/>
                </a:lnTo>
                <a:lnTo>
                  <a:pt x="4561010" y="6597650"/>
                </a:lnTo>
                <a:lnTo>
                  <a:pt x="4544214" y="6640512"/>
                </a:lnTo>
                <a:lnTo>
                  <a:pt x="4527418" y="6683375"/>
                </a:lnTo>
                <a:lnTo>
                  <a:pt x="4517340" y="6735762"/>
                </a:lnTo>
                <a:lnTo>
                  <a:pt x="4508943" y="6791325"/>
                </a:lnTo>
                <a:lnTo>
                  <a:pt x="4503903" y="6858000"/>
                </a:lnTo>
                <a:lnTo>
                  <a:pt x="1582057" y="6858000"/>
                </a:lnTo>
                <a:lnTo>
                  <a:pt x="42091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B9FAFB2-BEB5-4848-8018-BCAD99E2E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838076" cy="6858000"/>
          </a:xfrm>
          <a:custGeom>
            <a:avLst/>
            <a:gdLst>
              <a:gd name="connsiteX0" fmla="*/ 4838076 w 4838076"/>
              <a:gd name="connsiteY0" fmla="*/ 0 h 6858000"/>
              <a:gd name="connsiteX1" fmla="*/ 4417162 w 4838076"/>
              <a:gd name="connsiteY1" fmla="*/ 0 h 6858000"/>
              <a:gd name="connsiteX2" fmla="*/ 3459219 w 4838076"/>
              <a:gd name="connsiteY2" fmla="*/ 0 h 6858000"/>
              <a:gd name="connsiteX3" fmla="*/ 334174 w 4838076"/>
              <a:gd name="connsiteY3" fmla="*/ 0 h 6858000"/>
              <a:gd name="connsiteX4" fmla="*/ 334173 w 4838076"/>
              <a:gd name="connsiteY4" fmla="*/ 0 h 6858000"/>
              <a:gd name="connsiteX5" fmla="*/ 189795 w 4838076"/>
              <a:gd name="connsiteY5" fmla="*/ 0 h 6858000"/>
              <a:gd name="connsiteX6" fmla="*/ 184756 w 4838076"/>
              <a:gd name="connsiteY6" fmla="*/ 66675 h 6858000"/>
              <a:gd name="connsiteX7" fmla="*/ 176358 w 4838076"/>
              <a:gd name="connsiteY7" fmla="*/ 122237 h 6858000"/>
              <a:gd name="connsiteX8" fmla="*/ 166281 w 4838076"/>
              <a:gd name="connsiteY8" fmla="*/ 174625 h 6858000"/>
              <a:gd name="connsiteX9" fmla="*/ 149485 w 4838076"/>
              <a:gd name="connsiteY9" fmla="*/ 217487 h 6858000"/>
              <a:gd name="connsiteX10" fmla="*/ 132689 w 4838076"/>
              <a:gd name="connsiteY10" fmla="*/ 260350 h 6858000"/>
              <a:gd name="connsiteX11" fmla="*/ 112534 w 4838076"/>
              <a:gd name="connsiteY11" fmla="*/ 296862 h 6858000"/>
              <a:gd name="connsiteX12" fmla="*/ 92379 w 4838076"/>
              <a:gd name="connsiteY12" fmla="*/ 334962 h 6858000"/>
              <a:gd name="connsiteX13" fmla="*/ 73903 w 4838076"/>
              <a:gd name="connsiteY13" fmla="*/ 369887 h 6858000"/>
              <a:gd name="connsiteX14" fmla="*/ 55427 w 4838076"/>
              <a:gd name="connsiteY14" fmla="*/ 409575 h 6858000"/>
              <a:gd name="connsiteX15" fmla="*/ 38632 w 4838076"/>
              <a:gd name="connsiteY15" fmla="*/ 450850 h 6858000"/>
              <a:gd name="connsiteX16" fmla="*/ 23515 w 4838076"/>
              <a:gd name="connsiteY16" fmla="*/ 496887 h 6858000"/>
              <a:gd name="connsiteX17" fmla="*/ 11758 w 4838076"/>
              <a:gd name="connsiteY17" fmla="*/ 546100 h 6858000"/>
              <a:gd name="connsiteX18" fmla="*/ 3359 w 4838076"/>
              <a:gd name="connsiteY18" fmla="*/ 606425 h 6858000"/>
              <a:gd name="connsiteX19" fmla="*/ 0 w 4838076"/>
              <a:gd name="connsiteY19" fmla="*/ 673100 h 6858000"/>
              <a:gd name="connsiteX20" fmla="*/ 3359 w 4838076"/>
              <a:gd name="connsiteY20" fmla="*/ 744537 h 6858000"/>
              <a:gd name="connsiteX21" fmla="*/ 11758 w 4838076"/>
              <a:gd name="connsiteY21" fmla="*/ 801687 h 6858000"/>
              <a:gd name="connsiteX22" fmla="*/ 23515 w 4838076"/>
              <a:gd name="connsiteY22" fmla="*/ 854075 h 6858000"/>
              <a:gd name="connsiteX23" fmla="*/ 38632 w 4838076"/>
              <a:gd name="connsiteY23" fmla="*/ 901700 h 6858000"/>
              <a:gd name="connsiteX24" fmla="*/ 55427 w 4838076"/>
              <a:gd name="connsiteY24" fmla="*/ 942975 h 6858000"/>
              <a:gd name="connsiteX25" fmla="*/ 75583 w 4838076"/>
              <a:gd name="connsiteY25" fmla="*/ 981075 h 6858000"/>
              <a:gd name="connsiteX26" fmla="*/ 95738 w 4838076"/>
              <a:gd name="connsiteY26" fmla="*/ 1017587 h 6858000"/>
              <a:gd name="connsiteX27" fmla="*/ 115893 w 4838076"/>
              <a:gd name="connsiteY27" fmla="*/ 1055687 h 6858000"/>
              <a:gd name="connsiteX28" fmla="*/ 134368 w 4838076"/>
              <a:gd name="connsiteY28" fmla="*/ 1095375 h 6858000"/>
              <a:gd name="connsiteX29" fmla="*/ 152844 w 4838076"/>
              <a:gd name="connsiteY29" fmla="*/ 1136650 h 6858000"/>
              <a:gd name="connsiteX30" fmla="*/ 167960 w 4838076"/>
              <a:gd name="connsiteY30" fmla="*/ 1182687 h 6858000"/>
              <a:gd name="connsiteX31" fmla="*/ 178038 w 4838076"/>
              <a:gd name="connsiteY31" fmla="*/ 1235075 h 6858000"/>
              <a:gd name="connsiteX32" fmla="*/ 188115 w 4838076"/>
              <a:gd name="connsiteY32" fmla="*/ 1295400 h 6858000"/>
              <a:gd name="connsiteX33" fmla="*/ 189795 w 4838076"/>
              <a:gd name="connsiteY33" fmla="*/ 1363662 h 6858000"/>
              <a:gd name="connsiteX34" fmla="*/ 188115 w 4838076"/>
              <a:gd name="connsiteY34" fmla="*/ 1431925 h 6858000"/>
              <a:gd name="connsiteX35" fmla="*/ 178038 w 4838076"/>
              <a:gd name="connsiteY35" fmla="*/ 1492250 h 6858000"/>
              <a:gd name="connsiteX36" fmla="*/ 167960 w 4838076"/>
              <a:gd name="connsiteY36" fmla="*/ 1544637 h 6858000"/>
              <a:gd name="connsiteX37" fmla="*/ 152844 w 4838076"/>
              <a:gd name="connsiteY37" fmla="*/ 1589087 h 6858000"/>
              <a:gd name="connsiteX38" fmla="*/ 134368 w 4838076"/>
              <a:gd name="connsiteY38" fmla="*/ 1631950 h 6858000"/>
              <a:gd name="connsiteX39" fmla="*/ 115893 w 4838076"/>
              <a:gd name="connsiteY39" fmla="*/ 1671637 h 6858000"/>
              <a:gd name="connsiteX40" fmla="*/ 95738 w 4838076"/>
              <a:gd name="connsiteY40" fmla="*/ 1708150 h 6858000"/>
              <a:gd name="connsiteX41" fmla="*/ 75583 w 4838076"/>
              <a:gd name="connsiteY41" fmla="*/ 1743075 h 6858000"/>
              <a:gd name="connsiteX42" fmla="*/ 55427 w 4838076"/>
              <a:gd name="connsiteY42" fmla="*/ 1782762 h 6858000"/>
              <a:gd name="connsiteX43" fmla="*/ 38632 w 4838076"/>
              <a:gd name="connsiteY43" fmla="*/ 1824037 h 6858000"/>
              <a:gd name="connsiteX44" fmla="*/ 23515 w 4838076"/>
              <a:gd name="connsiteY44" fmla="*/ 1870075 h 6858000"/>
              <a:gd name="connsiteX45" fmla="*/ 11758 w 4838076"/>
              <a:gd name="connsiteY45" fmla="*/ 1922462 h 6858000"/>
              <a:gd name="connsiteX46" fmla="*/ 3359 w 4838076"/>
              <a:gd name="connsiteY46" fmla="*/ 1982787 h 6858000"/>
              <a:gd name="connsiteX47" fmla="*/ 0 w 4838076"/>
              <a:gd name="connsiteY47" fmla="*/ 2051050 h 6858000"/>
              <a:gd name="connsiteX48" fmla="*/ 3359 w 4838076"/>
              <a:gd name="connsiteY48" fmla="*/ 2119312 h 6858000"/>
              <a:gd name="connsiteX49" fmla="*/ 11758 w 4838076"/>
              <a:gd name="connsiteY49" fmla="*/ 2179637 h 6858000"/>
              <a:gd name="connsiteX50" fmla="*/ 23515 w 4838076"/>
              <a:gd name="connsiteY50" fmla="*/ 2232025 h 6858000"/>
              <a:gd name="connsiteX51" fmla="*/ 38632 w 4838076"/>
              <a:gd name="connsiteY51" fmla="*/ 2278062 h 6858000"/>
              <a:gd name="connsiteX52" fmla="*/ 55427 w 4838076"/>
              <a:gd name="connsiteY52" fmla="*/ 2319337 h 6858000"/>
              <a:gd name="connsiteX53" fmla="*/ 75583 w 4838076"/>
              <a:gd name="connsiteY53" fmla="*/ 2359025 h 6858000"/>
              <a:gd name="connsiteX54" fmla="*/ 95738 w 4838076"/>
              <a:gd name="connsiteY54" fmla="*/ 2395537 h 6858000"/>
              <a:gd name="connsiteX55" fmla="*/ 115893 w 4838076"/>
              <a:gd name="connsiteY55" fmla="*/ 2433637 h 6858000"/>
              <a:gd name="connsiteX56" fmla="*/ 134368 w 4838076"/>
              <a:gd name="connsiteY56" fmla="*/ 2471737 h 6858000"/>
              <a:gd name="connsiteX57" fmla="*/ 152844 w 4838076"/>
              <a:gd name="connsiteY57" fmla="*/ 2513012 h 6858000"/>
              <a:gd name="connsiteX58" fmla="*/ 167960 w 4838076"/>
              <a:gd name="connsiteY58" fmla="*/ 2560637 h 6858000"/>
              <a:gd name="connsiteX59" fmla="*/ 178038 w 4838076"/>
              <a:gd name="connsiteY59" fmla="*/ 2613025 h 6858000"/>
              <a:gd name="connsiteX60" fmla="*/ 188115 w 4838076"/>
              <a:gd name="connsiteY60" fmla="*/ 2671762 h 6858000"/>
              <a:gd name="connsiteX61" fmla="*/ 189795 w 4838076"/>
              <a:gd name="connsiteY61" fmla="*/ 2741612 h 6858000"/>
              <a:gd name="connsiteX62" fmla="*/ 188115 w 4838076"/>
              <a:gd name="connsiteY62" fmla="*/ 2809875 h 6858000"/>
              <a:gd name="connsiteX63" fmla="*/ 178038 w 4838076"/>
              <a:gd name="connsiteY63" fmla="*/ 2868612 h 6858000"/>
              <a:gd name="connsiteX64" fmla="*/ 167960 w 4838076"/>
              <a:gd name="connsiteY64" fmla="*/ 2922587 h 6858000"/>
              <a:gd name="connsiteX65" fmla="*/ 152844 w 4838076"/>
              <a:gd name="connsiteY65" fmla="*/ 2967037 h 6858000"/>
              <a:gd name="connsiteX66" fmla="*/ 134368 w 4838076"/>
              <a:gd name="connsiteY66" fmla="*/ 3009900 h 6858000"/>
              <a:gd name="connsiteX67" fmla="*/ 115893 w 4838076"/>
              <a:gd name="connsiteY67" fmla="*/ 3046412 h 6858000"/>
              <a:gd name="connsiteX68" fmla="*/ 95738 w 4838076"/>
              <a:gd name="connsiteY68" fmla="*/ 3084512 h 6858000"/>
              <a:gd name="connsiteX69" fmla="*/ 75583 w 4838076"/>
              <a:gd name="connsiteY69" fmla="*/ 3121025 h 6858000"/>
              <a:gd name="connsiteX70" fmla="*/ 55427 w 4838076"/>
              <a:gd name="connsiteY70" fmla="*/ 3160712 h 6858000"/>
              <a:gd name="connsiteX71" fmla="*/ 38632 w 4838076"/>
              <a:gd name="connsiteY71" fmla="*/ 3201987 h 6858000"/>
              <a:gd name="connsiteX72" fmla="*/ 23515 w 4838076"/>
              <a:gd name="connsiteY72" fmla="*/ 3248025 h 6858000"/>
              <a:gd name="connsiteX73" fmla="*/ 11758 w 4838076"/>
              <a:gd name="connsiteY73" fmla="*/ 3300412 h 6858000"/>
              <a:gd name="connsiteX74" fmla="*/ 3359 w 4838076"/>
              <a:gd name="connsiteY74" fmla="*/ 3360737 h 6858000"/>
              <a:gd name="connsiteX75" fmla="*/ 0 w 4838076"/>
              <a:gd name="connsiteY75" fmla="*/ 3427412 h 6858000"/>
              <a:gd name="connsiteX76" fmla="*/ 3359 w 4838076"/>
              <a:gd name="connsiteY76" fmla="*/ 3497262 h 6858000"/>
              <a:gd name="connsiteX77" fmla="*/ 11758 w 4838076"/>
              <a:gd name="connsiteY77" fmla="*/ 3557587 h 6858000"/>
              <a:gd name="connsiteX78" fmla="*/ 23515 w 4838076"/>
              <a:gd name="connsiteY78" fmla="*/ 3609975 h 6858000"/>
              <a:gd name="connsiteX79" fmla="*/ 38632 w 4838076"/>
              <a:gd name="connsiteY79" fmla="*/ 3656012 h 6858000"/>
              <a:gd name="connsiteX80" fmla="*/ 55427 w 4838076"/>
              <a:gd name="connsiteY80" fmla="*/ 3697287 h 6858000"/>
              <a:gd name="connsiteX81" fmla="*/ 75583 w 4838076"/>
              <a:gd name="connsiteY81" fmla="*/ 3736975 h 6858000"/>
              <a:gd name="connsiteX82" fmla="*/ 115893 w 4838076"/>
              <a:gd name="connsiteY82" fmla="*/ 3811587 h 6858000"/>
              <a:gd name="connsiteX83" fmla="*/ 134368 w 4838076"/>
              <a:gd name="connsiteY83" fmla="*/ 3848100 h 6858000"/>
              <a:gd name="connsiteX84" fmla="*/ 152844 w 4838076"/>
              <a:gd name="connsiteY84" fmla="*/ 3890962 h 6858000"/>
              <a:gd name="connsiteX85" fmla="*/ 167960 w 4838076"/>
              <a:gd name="connsiteY85" fmla="*/ 3935412 h 6858000"/>
              <a:gd name="connsiteX86" fmla="*/ 178038 w 4838076"/>
              <a:gd name="connsiteY86" fmla="*/ 3987800 h 6858000"/>
              <a:gd name="connsiteX87" fmla="*/ 188115 w 4838076"/>
              <a:gd name="connsiteY87" fmla="*/ 4048125 h 6858000"/>
              <a:gd name="connsiteX88" fmla="*/ 189795 w 4838076"/>
              <a:gd name="connsiteY88" fmla="*/ 4116387 h 6858000"/>
              <a:gd name="connsiteX89" fmla="*/ 188115 w 4838076"/>
              <a:gd name="connsiteY89" fmla="*/ 4186237 h 6858000"/>
              <a:gd name="connsiteX90" fmla="*/ 178038 w 4838076"/>
              <a:gd name="connsiteY90" fmla="*/ 4244975 h 6858000"/>
              <a:gd name="connsiteX91" fmla="*/ 167960 w 4838076"/>
              <a:gd name="connsiteY91" fmla="*/ 4297362 h 6858000"/>
              <a:gd name="connsiteX92" fmla="*/ 152844 w 4838076"/>
              <a:gd name="connsiteY92" fmla="*/ 4343400 h 6858000"/>
              <a:gd name="connsiteX93" fmla="*/ 134368 w 4838076"/>
              <a:gd name="connsiteY93" fmla="*/ 4386262 h 6858000"/>
              <a:gd name="connsiteX94" fmla="*/ 115893 w 4838076"/>
              <a:gd name="connsiteY94" fmla="*/ 4424362 h 6858000"/>
              <a:gd name="connsiteX95" fmla="*/ 75583 w 4838076"/>
              <a:gd name="connsiteY95" fmla="*/ 4498975 h 6858000"/>
              <a:gd name="connsiteX96" fmla="*/ 55427 w 4838076"/>
              <a:gd name="connsiteY96" fmla="*/ 4537075 h 6858000"/>
              <a:gd name="connsiteX97" fmla="*/ 38632 w 4838076"/>
              <a:gd name="connsiteY97" fmla="*/ 4579937 h 6858000"/>
              <a:gd name="connsiteX98" fmla="*/ 23515 w 4838076"/>
              <a:gd name="connsiteY98" fmla="*/ 4625975 h 6858000"/>
              <a:gd name="connsiteX99" fmla="*/ 11758 w 4838076"/>
              <a:gd name="connsiteY99" fmla="*/ 4678362 h 6858000"/>
              <a:gd name="connsiteX100" fmla="*/ 3359 w 4838076"/>
              <a:gd name="connsiteY100" fmla="*/ 4738687 h 6858000"/>
              <a:gd name="connsiteX101" fmla="*/ 0 w 4838076"/>
              <a:gd name="connsiteY101" fmla="*/ 4806950 h 6858000"/>
              <a:gd name="connsiteX102" fmla="*/ 3359 w 4838076"/>
              <a:gd name="connsiteY102" fmla="*/ 4875212 h 6858000"/>
              <a:gd name="connsiteX103" fmla="*/ 11758 w 4838076"/>
              <a:gd name="connsiteY103" fmla="*/ 4935537 h 6858000"/>
              <a:gd name="connsiteX104" fmla="*/ 23515 w 4838076"/>
              <a:gd name="connsiteY104" fmla="*/ 4987925 h 6858000"/>
              <a:gd name="connsiteX105" fmla="*/ 38632 w 4838076"/>
              <a:gd name="connsiteY105" fmla="*/ 5033962 h 6858000"/>
              <a:gd name="connsiteX106" fmla="*/ 55427 w 4838076"/>
              <a:gd name="connsiteY106" fmla="*/ 5075237 h 6858000"/>
              <a:gd name="connsiteX107" fmla="*/ 75583 w 4838076"/>
              <a:gd name="connsiteY107" fmla="*/ 5114925 h 6858000"/>
              <a:gd name="connsiteX108" fmla="*/ 95738 w 4838076"/>
              <a:gd name="connsiteY108" fmla="*/ 5149850 h 6858000"/>
              <a:gd name="connsiteX109" fmla="*/ 115893 w 4838076"/>
              <a:gd name="connsiteY109" fmla="*/ 5186362 h 6858000"/>
              <a:gd name="connsiteX110" fmla="*/ 134368 w 4838076"/>
              <a:gd name="connsiteY110" fmla="*/ 5226050 h 6858000"/>
              <a:gd name="connsiteX111" fmla="*/ 152844 w 4838076"/>
              <a:gd name="connsiteY111" fmla="*/ 5268912 h 6858000"/>
              <a:gd name="connsiteX112" fmla="*/ 167960 w 4838076"/>
              <a:gd name="connsiteY112" fmla="*/ 5313362 h 6858000"/>
              <a:gd name="connsiteX113" fmla="*/ 178038 w 4838076"/>
              <a:gd name="connsiteY113" fmla="*/ 5365750 h 6858000"/>
              <a:gd name="connsiteX114" fmla="*/ 188115 w 4838076"/>
              <a:gd name="connsiteY114" fmla="*/ 5426075 h 6858000"/>
              <a:gd name="connsiteX115" fmla="*/ 189795 w 4838076"/>
              <a:gd name="connsiteY115" fmla="*/ 5494337 h 6858000"/>
              <a:gd name="connsiteX116" fmla="*/ 188115 w 4838076"/>
              <a:gd name="connsiteY116" fmla="*/ 5562600 h 6858000"/>
              <a:gd name="connsiteX117" fmla="*/ 178038 w 4838076"/>
              <a:gd name="connsiteY117" fmla="*/ 5622925 h 6858000"/>
              <a:gd name="connsiteX118" fmla="*/ 167960 w 4838076"/>
              <a:gd name="connsiteY118" fmla="*/ 5675312 h 6858000"/>
              <a:gd name="connsiteX119" fmla="*/ 152844 w 4838076"/>
              <a:gd name="connsiteY119" fmla="*/ 5721350 h 6858000"/>
              <a:gd name="connsiteX120" fmla="*/ 134368 w 4838076"/>
              <a:gd name="connsiteY120" fmla="*/ 5762625 h 6858000"/>
              <a:gd name="connsiteX121" fmla="*/ 115893 w 4838076"/>
              <a:gd name="connsiteY121" fmla="*/ 5802312 h 6858000"/>
              <a:gd name="connsiteX122" fmla="*/ 95738 w 4838076"/>
              <a:gd name="connsiteY122" fmla="*/ 5840412 h 6858000"/>
              <a:gd name="connsiteX123" fmla="*/ 75583 w 4838076"/>
              <a:gd name="connsiteY123" fmla="*/ 5876925 h 6858000"/>
              <a:gd name="connsiteX124" fmla="*/ 55427 w 4838076"/>
              <a:gd name="connsiteY124" fmla="*/ 5915025 h 6858000"/>
              <a:gd name="connsiteX125" fmla="*/ 38632 w 4838076"/>
              <a:gd name="connsiteY125" fmla="*/ 5956300 h 6858000"/>
              <a:gd name="connsiteX126" fmla="*/ 23515 w 4838076"/>
              <a:gd name="connsiteY126" fmla="*/ 6003925 h 6858000"/>
              <a:gd name="connsiteX127" fmla="*/ 11758 w 4838076"/>
              <a:gd name="connsiteY127" fmla="*/ 6056312 h 6858000"/>
              <a:gd name="connsiteX128" fmla="*/ 3359 w 4838076"/>
              <a:gd name="connsiteY128" fmla="*/ 6113462 h 6858000"/>
              <a:gd name="connsiteX129" fmla="*/ 0 w 4838076"/>
              <a:gd name="connsiteY129" fmla="*/ 6183312 h 6858000"/>
              <a:gd name="connsiteX130" fmla="*/ 3359 w 4838076"/>
              <a:gd name="connsiteY130" fmla="*/ 6251575 h 6858000"/>
              <a:gd name="connsiteX131" fmla="*/ 11758 w 4838076"/>
              <a:gd name="connsiteY131" fmla="*/ 6311900 h 6858000"/>
              <a:gd name="connsiteX132" fmla="*/ 23515 w 4838076"/>
              <a:gd name="connsiteY132" fmla="*/ 6361112 h 6858000"/>
              <a:gd name="connsiteX133" fmla="*/ 38632 w 4838076"/>
              <a:gd name="connsiteY133" fmla="*/ 6407150 h 6858000"/>
              <a:gd name="connsiteX134" fmla="*/ 55427 w 4838076"/>
              <a:gd name="connsiteY134" fmla="*/ 6448425 h 6858000"/>
              <a:gd name="connsiteX135" fmla="*/ 73903 w 4838076"/>
              <a:gd name="connsiteY135" fmla="*/ 6488112 h 6858000"/>
              <a:gd name="connsiteX136" fmla="*/ 92379 w 4838076"/>
              <a:gd name="connsiteY136" fmla="*/ 6523037 h 6858000"/>
              <a:gd name="connsiteX137" fmla="*/ 112534 w 4838076"/>
              <a:gd name="connsiteY137" fmla="*/ 6561137 h 6858000"/>
              <a:gd name="connsiteX138" fmla="*/ 132689 w 4838076"/>
              <a:gd name="connsiteY138" fmla="*/ 6597650 h 6858000"/>
              <a:gd name="connsiteX139" fmla="*/ 149485 w 4838076"/>
              <a:gd name="connsiteY139" fmla="*/ 6640512 h 6858000"/>
              <a:gd name="connsiteX140" fmla="*/ 166281 w 4838076"/>
              <a:gd name="connsiteY140" fmla="*/ 6683375 h 6858000"/>
              <a:gd name="connsiteX141" fmla="*/ 176358 w 4838076"/>
              <a:gd name="connsiteY141" fmla="*/ 6735762 h 6858000"/>
              <a:gd name="connsiteX142" fmla="*/ 184756 w 4838076"/>
              <a:gd name="connsiteY142" fmla="*/ 6791325 h 6858000"/>
              <a:gd name="connsiteX143" fmla="*/ 189795 w 4838076"/>
              <a:gd name="connsiteY143" fmla="*/ 6858000 h 6858000"/>
              <a:gd name="connsiteX144" fmla="*/ 334173 w 4838076"/>
              <a:gd name="connsiteY144" fmla="*/ 6858000 h 6858000"/>
              <a:gd name="connsiteX145" fmla="*/ 334174 w 4838076"/>
              <a:gd name="connsiteY145" fmla="*/ 6858000 h 6858000"/>
              <a:gd name="connsiteX146" fmla="*/ 3459219 w 4838076"/>
              <a:gd name="connsiteY146" fmla="*/ 6858000 h 6858000"/>
              <a:gd name="connsiteX147" fmla="*/ 4417162 w 4838076"/>
              <a:gd name="connsiteY147" fmla="*/ 6858000 h 6858000"/>
              <a:gd name="connsiteX148" fmla="*/ 4838076 w 4838076"/>
              <a:gd name="connsiteY1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4838076" h="6858000">
                <a:moveTo>
                  <a:pt x="4838076" y="0"/>
                </a:moveTo>
                <a:lnTo>
                  <a:pt x="4417162" y="0"/>
                </a:lnTo>
                <a:lnTo>
                  <a:pt x="3459219" y="0"/>
                </a:ln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3459219" y="6858000"/>
                </a:lnTo>
                <a:lnTo>
                  <a:pt x="4417162" y="6858000"/>
                </a:lnTo>
                <a:lnTo>
                  <a:pt x="4838076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F6073E8-76CE-4594-A229-0148F66CC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1" y="662400"/>
            <a:ext cx="3384000" cy="1492132"/>
          </a:xfrm>
        </p:spPr>
        <p:txBody>
          <a:bodyPr anchor="t">
            <a:normAutofit fontScale="90000"/>
          </a:bodyPr>
          <a:lstStyle/>
          <a:p>
            <a:br>
              <a:rPr lang="da-DK" dirty="0">
                <a:solidFill>
                  <a:schemeClr val="bg1"/>
                </a:solidFill>
              </a:rPr>
            </a:br>
            <a:br>
              <a:rPr lang="da-DK" dirty="0">
                <a:solidFill>
                  <a:schemeClr val="bg1"/>
                </a:solidFill>
              </a:rPr>
            </a:br>
            <a:r>
              <a:rPr lang="da-DK">
                <a:solidFill>
                  <a:schemeClr val="bg1"/>
                </a:solidFill>
              </a:rPr>
              <a:t>   Ring </a:t>
            </a:r>
            <a:r>
              <a:rPr lang="da-DK" dirty="0" err="1">
                <a:solidFill>
                  <a:schemeClr val="bg1"/>
                </a:solidFill>
              </a:rPr>
              <a:t>idag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13CA95-AA46-4777-A0CA-C1E742D5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9577" y="0"/>
            <a:ext cx="4759947" cy="684841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1100" b="1" u="sng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”Det gik stærkt” – siger Morgen Damgaard</a:t>
            </a:r>
            <a:endParaRPr lang="da-DK" sz="1100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Gennem brancheforeningen Dansk Bilbrancheråd blev Morten Damgaard gjort opmærksom på </a:t>
            </a:r>
            <a:r>
              <a:rPr lang="da-DK" sz="1100" dirty="0" err="1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SMVerhvervslån</a:t>
            </a: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. Han havde hørt, at det skulle være let og fleksibelt.  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”Jeg havde modtaget et lånetilsagn fra andre, men renterne var alt for høje. Hos </a:t>
            </a:r>
            <a:r>
              <a:rPr lang="da-DK" sz="1100" dirty="0" err="1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SMVerhvervslån</a:t>
            </a: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 var renterne fornuftige, og det virkede enkelt at gå til,” fortæller Morten.</a:t>
            </a:r>
            <a:endParaRPr lang="da-DK" sz="1100" b="1" u="sng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a-DK" sz="1100" b="1" u="sng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Lån til mange formål</a:t>
            </a:r>
            <a:endParaRPr lang="da-DK" sz="1100" dirty="0">
              <a:solidFill>
                <a:schemeClr val="tx1">
                  <a:lumMod val="95000"/>
                  <a:lumOff val="5000"/>
                  <a:alpha val="60000"/>
                </a:schemeClr>
              </a:solidFill>
              <a:latin typeface="Open Sans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Inventar, lifte, værktøj og andet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Likviditet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Køb af bygninger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Udvidelse af varelager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Ejerskiftelån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da-DK" sz="1100" dirty="0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latin typeface="Open Sans"/>
              </a:rPr>
              <a:t>Og meget mere</a:t>
            </a:r>
          </a:p>
          <a:p>
            <a:pPr>
              <a:buFont typeface="Wingdings" panose="05000000000000000000" pitchFamily="2" charset="2"/>
              <a:buChar char="q"/>
            </a:pPr>
            <a:endParaRPr lang="da-DK" sz="1100" dirty="0">
              <a:solidFill>
                <a:schemeClr val="bg1">
                  <a:alpha val="60000"/>
                </a:schemeClr>
              </a:solidFill>
              <a:latin typeface="Open Sans"/>
            </a:endParaRPr>
          </a:p>
          <a:p>
            <a:endParaRPr lang="da-DK" sz="1100" dirty="0">
              <a:solidFill>
                <a:schemeClr val="bg1">
                  <a:alpha val="60000"/>
                </a:schemeClr>
              </a:solidFill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B4E0A070-6561-4018-8241-1A00D5986A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578" y="305139"/>
            <a:ext cx="4747371" cy="2397422"/>
          </a:xfrm>
          <a:prstGeom prst="rect">
            <a:avLst/>
          </a:prstGeom>
        </p:spPr>
      </p:pic>
      <p:pic>
        <p:nvPicPr>
          <p:cNvPr id="32" name="Billede 31">
            <a:extLst>
              <a:ext uri="{FF2B5EF4-FFF2-40B4-BE49-F238E27FC236}">
                <a16:creationId xmlns:a16="http://schemas.microsoft.com/office/drawing/2014/main" id="{01B49D71-9906-452F-9C84-A59D7E267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1853" y="2056871"/>
            <a:ext cx="2812466" cy="800629"/>
          </a:xfrm>
          <a:prstGeom prst="rect">
            <a:avLst/>
          </a:prstGeom>
        </p:spPr>
      </p:pic>
      <p:sp>
        <p:nvSpPr>
          <p:cNvPr id="33" name="Tekstfelt 32">
            <a:extLst>
              <a:ext uri="{FF2B5EF4-FFF2-40B4-BE49-F238E27FC236}">
                <a16:creationId xmlns:a16="http://schemas.microsoft.com/office/drawing/2014/main" id="{E2EEFEC5-CC6F-41D4-A494-7A494E38F259}"/>
              </a:ext>
            </a:extLst>
          </p:cNvPr>
          <p:cNvSpPr txBox="1"/>
          <p:nvPr/>
        </p:nvSpPr>
        <p:spPr>
          <a:xfrm>
            <a:off x="849077" y="4556679"/>
            <a:ext cx="21996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1400" dirty="0">
                <a:solidFill>
                  <a:schemeClr val="bg1"/>
                </a:solidFill>
              </a:rPr>
              <a:t>Vil du vide mere ?</a:t>
            </a:r>
          </a:p>
          <a:p>
            <a:pPr algn="ctr"/>
            <a:r>
              <a:rPr lang="da-DK" sz="1400" dirty="0">
                <a:solidFill>
                  <a:schemeClr val="bg1"/>
                </a:solidFill>
              </a:rPr>
              <a:t>Ring til Jesper på telefon </a:t>
            </a:r>
            <a:br>
              <a:rPr lang="da-DK" sz="1400" dirty="0">
                <a:solidFill>
                  <a:schemeClr val="bg1"/>
                </a:solidFill>
              </a:rPr>
            </a:br>
            <a:r>
              <a:rPr lang="da-DK" sz="2000" b="1" dirty="0">
                <a:solidFill>
                  <a:schemeClr val="bg1"/>
                </a:solidFill>
              </a:rPr>
              <a:t>7060 5200</a:t>
            </a:r>
          </a:p>
          <a:p>
            <a:pPr algn="ctr"/>
            <a:endParaRPr lang="da-DK" sz="1400" b="1" dirty="0">
              <a:solidFill>
                <a:schemeClr val="bg1"/>
              </a:solidFill>
            </a:endParaRPr>
          </a:p>
          <a:p>
            <a:pPr algn="ctr"/>
            <a:r>
              <a:rPr lang="da-DK" sz="1400" b="1" i="1" dirty="0">
                <a:solidFill>
                  <a:schemeClr val="bg1"/>
                </a:solidFill>
              </a:rPr>
              <a:t>Vi sidder klar og kan</a:t>
            </a:r>
            <a:br>
              <a:rPr lang="da-DK" sz="1400" b="1" i="1" dirty="0">
                <a:solidFill>
                  <a:schemeClr val="bg1"/>
                </a:solidFill>
              </a:rPr>
            </a:br>
            <a:r>
              <a:rPr lang="da-DK" sz="1400" b="1" i="1" dirty="0">
                <a:solidFill>
                  <a:schemeClr val="bg1"/>
                </a:solidFill>
              </a:rPr>
              <a:t>hjælpe med DIN ansøgning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A47B31A5-90FA-4B90-8BF2-91EFC54770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1196" y="2524125"/>
            <a:ext cx="1295400" cy="1809750"/>
          </a:xfrm>
          <a:prstGeom prst="rect">
            <a:avLst/>
          </a:prstGeom>
        </p:spPr>
      </p:pic>
      <p:sp>
        <p:nvSpPr>
          <p:cNvPr id="6" name="AutoShape 2" descr="SMVdanmark">
            <a:extLst>
              <a:ext uri="{FF2B5EF4-FFF2-40B4-BE49-F238E27FC236}">
                <a16:creationId xmlns:a16="http://schemas.microsoft.com/office/drawing/2014/main" id="{0B1591DE-A3FC-41AC-958B-87166CD3FE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01D1E4F0-B2EF-4715-96E0-F0A0BF2BF2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5197892" y="1189318"/>
            <a:ext cx="2342574" cy="395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66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>
            <a:extLst>
              <a:ext uri="{FF2B5EF4-FFF2-40B4-BE49-F238E27FC236}">
                <a16:creationId xmlns:a16="http://schemas.microsoft.com/office/drawing/2014/main" id="{50C27418-042B-4CC4-AE3C-DDDB3BF16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0847" y="1414215"/>
            <a:ext cx="5003928" cy="4048294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l"/>
            <a:r>
              <a:rPr lang="da-DK" b="1" dirty="0">
                <a:solidFill>
                  <a:srgbClr val="42A5F5"/>
                </a:solidFill>
                <a:latin typeface="Font Awesome 5 Free"/>
              </a:rPr>
              <a:t>Erhvervsl</a:t>
            </a:r>
            <a:r>
              <a:rPr lang="da-DK" b="1" i="0" dirty="0">
                <a:solidFill>
                  <a:srgbClr val="42A5F5"/>
                </a:solidFill>
                <a:effectLst/>
                <a:latin typeface="Font Awesome 5 Free"/>
              </a:rPr>
              <a:t>ån til din virksomhed ?</a:t>
            </a:r>
            <a:endParaRPr lang="da-DK" sz="1800" b="1" i="0" dirty="0">
              <a:solidFill>
                <a:srgbClr val="0070C0"/>
              </a:solidFill>
              <a:effectLst/>
              <a:latin typeface="Font Awesome 5 Free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800" b="1" i="0" dirty="0">
                <a:solidFill>
                  <a:srgbClr val="0070C0"/>
                </a:solidFill>
                <a:effectLst/>
                <a:latin typeface="Font Awesome 5 Free"/>
              </a:rPr>
              <a:t>Lånebeløb mellem </a:t>
            </a:r>
            <a:r>
              <a:rPr lang="da-DK" sz="1800" b="1" dirty="0">
                <a:solidFill>
                  <a:srgbClr val="0070C0"/>
                </a:solidFill>
                <a:latin typeface="Font Awesome 5 Free"/>
              </a:rPr>
              <a:t>1</a:t>
            </a:r>
            <a:r>
              <a:rPr lang="da-DK" sz="1800" b="1" i="0" dirty="0">
                <a:solidFill>
                  <a:srgbClr val="0070C0"/>
                </a:solidFill>
                <a:effectLst/>
                <a:latin typeface="Font Awesome 5 Free"/>
              </a:rPr>
              <a:t>00.000 kr. – 5.000.000 kr. 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Til vækst og udvikling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70C0"/>
                </a:solidFill>
                <a:latin typeface="Open Sans"/>
              </a:rPr>
              <a:t>V</a:t>
            </a: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ilkår der tåler sammenligning med bankernes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Løbetid fra 6 – 60 måneder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Medfinansiering fra Vækstfonden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200" b="1" i="0" dirty="0">
                <a:solidFill>
                  <a:srgbClr val="0070C0"/>
                </a:solidFill>
                <a:effectLst/>
                <a:latin typeface="Open Sans"/>
              </a:rPr>
              <a:t>Fast rente </a:t>
            </a: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i hele lånets løbetid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Rente på 3,95 – </a:t>
            </a:r>
            <a:r>
              <a:rPr lang="da-DK" sz="1200" dirty="0">
                <a:solidFill>
                  <a:srgbClr val="0070C0"/>
                </a:solidFill>
                <a:latin typeface="Open Sans"/>
              </a:rPr>
              <a:t>9,70</a:t>
            </a: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 % p.a. </a:t>
            </a:r>
            <a:b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</a:b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- afhængig af risikovurdering og sikkerhedsstillelse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Uforandrede vilkår i hele låneperioden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70C0"/>
                </a:solidFill>
                <a:latin typeface="Open Sans"/>
              </a:rPr>
              <a:t>I</a:t>
            </a:r>
            <a:r>
              <a:rPr lang="da-DK" sz="1200" b="0" i="0" dirty="0">
                <a:solidFill>
                  <a:srgbClr val="0070C0"/>
                </a:solidFill>
                <a:effectLst/>
                <a:latin typeface="Open Sans"/>
              </a:rPr>
              <a:t>ngen krav om årlig genforhandling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70C0"/>
                </a:solidFill>
                <a:latin typeface="Open Sans"/>
              </a:rPr>
              <a:t>Alternativ til banken og finansieringsselskaber</a:t>
            </a:r>
            <a:endParaRPr lang="da-DK" sz="1300" b="0" i="0" dirty="0">
              <a:solidFill>
                <a:srgbClr val="0070C0"/>
              </a:solidFill>
              <a:effectLst/>
              <a:latin typeface="Open Sans"/>
            </a:endParaRPr>
          </a:p>
          <a:p>
            <a:endParaRPr lang="da-DK" dirty="0"/>
          </a:p>
        </p:txBody>
      </p:sp>
      <p:sp>
        <p:nvSpPr>
          <p:cNvPr id="6" name="AutoShape 4" descr="SMVdanmark">
            <a:extLst>
              <a:ext uri="{FF2B5EF4-FFF2-40B4-BE49-F238E27FC236}">
                <a16:creationId xmlns:a16="http://schemas.microsoft.com/office/drawing/2014/main" id="{E1683C96-441A-4332-BDF7-D11EC7EEA7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0CA2DE79-DEB4-43DF-97A2-66B46E481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708" y="447506"/>
            <a:ext cx="2908786" cy="1471571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4075AD73-B8E6-423C-A30D-3D3FD3074D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5642" y="1404859"/>
            <a:ext cx="2405305" cy="64520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6" name="Tekstfelt 15">
            <a:extLst>
              <a:ext uri="{FF2B5EF4-FFF2-40B4-BE49-F238E27FC236}">
                <a16:creationId xmlns:a16="http://schemas.microsoft.com/office/drawing/2014/main" id="{6CB4D89C-3363-4FFF-8C8D-2E9553690E35}"/>
              </a:ext>
            </a:extLst>
          </p:cNvPr>
          <p:cNvSpPr txBox="1"/>
          <p:nvPr/>
        </p:nvSpPr>
        <p:spPr>
          <a:xfrm>
            <a:off x="803720" y="2471653"/>
            <a:ext cx="4857433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Gennem medlemskab af </a:t>
            </a:r>
            <a:r>
              <a:rPr lang="da-DK" sz="1400" b="1" dirty="0" err="1"/>
              <a:t>SMVdanmark</a:t>
            </a:r>
            <a:r>
              <a:rPr lang="da-DK" sz="1400" b="1" dirty="0"/>
              <a:t> </a:t>
            </a:r>
            <a:r>
              <a:rPr lang="da-DK" sz="1400" dirty="0"/>
              <a:t>har medlemmer af Dansk Bilbrancheråd mulighed for at få lån til vækst.</a:t>
            </a:r>
          </a:p>
          <a:p>
            <a:endParaRPr lang="da-DK" sz="1400" dirty="0"/>
          </a:p>
          <a:p>
            <a:r>
              <a:rPr lang="da-DK" sz="1400" b="0" i="0" dirty="0">
                <a:solidFill>
                  <a:srgbClr val="303333"/>
                </a:solidFill>
                <a:effectLst/>
              </a:rPr>
              <a:t>Lån penge til finansiering, vækst og udvikling - på enkle, fair vilkår til konkurrencedygtige renter. </a:t>
            </a:r>
          </a:p>
          <a:p>
            <a:endParaRPr lang="da-DK" sz="1400" b="0" i="0" dirty="0">
              <a:solidFill>
                <a:srgbClr val="303333"/>
              </a:solidFill>
              <a:effectLst/>
            </a:endParaRPr>
          </a:p>
          <a:p>
            <a:r>
              <a:rPr lang="da-DK" sz="1400" dirty="0">
                <a:solidFill>
                  <a:srgbClr val="303333"/>
                </a:solidFill>
              </a:rPr>
              <a:t>Slip for besværet med banken og få et lån direkte fra en låneplatform, der er målrettet til SMV-virksomheder.</a:t>
            </a:r>
            <a:endParaRPr lang="da-DK" sz="1400" b="0" i="0" dirty="0">
              <a:solidFill>
                <a:srgbClr val="303333"/>
              </a:solidFill>
              <a:effectLst/>
            </a:endParaRPr>
          </a:p>
          <a:p>
            <a:endParaRPr lang="da-DK" sz="1400" dirty="0">
              <a:solidFill>
                <a:srgbClr val="303333"/>
              </a:solidFill>
            </a:endParaRPr>
          </a:p>
          <a:p>
            <a:pPr marL="342900" indent="-342900">
              <a:buAutoNum type="arabicPeriod"/>
            </a:pPr>
            <a:r>
              <a:rPr lang="da-DK" sz="1400" b="1" dirty="0">
                <a:solidFill>
                  <a:srgbClr val="303333"/>
                </a:solidFill>
              </a:rPr>
              <a:t>Udfyld låneansøgning</a:t>
            </a:r>
            <a:br>
              <a:rPr lang="da-DK" sz="1400" dirty="0">
                <a:solidFill>
                  <a:srgbClr val="303333"/>
                </a:solidFill>
              </a:rPr>
            </a:br>
            <a:r>
              <a:rPr lang="da-DK" sz="1400" dirty="0">
                <a:solidFill>
                  <a:srgbClr val="303333"/>
                </a:solidFill>
              </a:rPr>
              <a:t>Indtast få informationer om formålet med lånet og få oplyst en indikativ vurdering og rente</a:t>
            </a:r>
          </a:p>
          <a:p>
            <a:pPr marL="342900" indent="-342900">
              <a:buAutoNum type="arabicPeriod"/>
            </a:pPr>
            <a:r>
              <a:rPr lang="da-DK" sz="1400" b="1" dirty="0">
                <a:solidFill>
                  <a:srgbClr val="303333"/>
                </a:solidFill>
              </a:rPr>
              <a:t>Kontakt med kreditrådgiver</a:t>
            </a:r>
            <a:br>
              <a:rPr lang="da-DK" sz="1400" dirty="0">
                <a:solidFill>
                  <a:srgbClr val="303333"/>
                </a:solidFill>
              </a:rPr>
            </a:br>
            <a:r>
              <a:rPr lang="da-DK" sz="1400" dirty="0">
                <a:solidFill>
                  <a:srgbClr val="303333"/>
                </a:solidFill>
              </a:rPr>
              <a:t>Din personlige kreditrådgiver giver dig en kredit-</a:t>
            </a:r>
            <a:br>
              <a:rPr lang="da-DK" sz="1400" dirty="0">
                <a:solidFill>
                  <a:srgbClr val="303333"/>
                </a:solidFill>
              </a:rPr>
            </a:br>
            <a:r>
              <a:rPr lang="da-DK" sz="1400" dirty="0">
                <a:solidFill>
                  <a:srgbClr val="303333"/>
                </a:solidFill>
              </a:rPr>
              <a:t>beslutning typisk inden for 24-48 timer</a:t>
            </a:r>
          </a:p>
          <a:p>
            <a:pPr marL="342900" indent="-342900">
              <a:buAutoNum type="arabicPeriod"/>
            </a:pPr>
            <a:r>
              <a:rPr lang="da-DK" sz="1400" b="1" dirty="0">
                <a:solidFill>
                  <a:srgbClr val="303333"/>
                </a:solidFill>
              </a:rPr>
              <a:t>Lånet udbetales</a:t>
            </a:r>
            <a:br>
              <a:rPr lang="da-DK" sz="1400" b="1" dirty="0">
                <a:solidFill>
                  <a:srgbClr val="303333"/>
                </a:solidFill>
              </a:rPr>
            </a:br>
            <a:r>
              <a:rPr lang="da-DK" sz="1400" dirty="0">
                <a:solidFill>
                  <a:srgbClr val="303333"/>
                </a:solidFill>
              </a:rPr>
              <a:t>Pengene kan overføres til din bankkonto.</a:t>
            </a:r>
            <a:br>
              <a:rPr lang="da-DK" sz="1300" dirty="0">
                <a:solidFill>
                  <a:srgbClr val="303333"/>
                </a:solidFill>
              </a:rPr>
            </a:br>
            <a:endParaRPr lang="da-DK" sz="1300" dirty="0"/>
          </a:p>
          <a:p>
            <a:endParaRPr lang="da-DK" sz="1300" dirty="0"/>
          </a:p>
          <a:p>
            <a:endParaRPr lang="da-DK" sz="1400" dirty="0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C053C598-8D43-4ACB-B5AC-7E2D927DB5BE}"/>
              </a:ext>
            </a:extLst>
          </p:cNvPr>
          <p:cNvSpPr txBox="1"/>
          <p:nvPr/>
        </p:nvSpPr>
        <p:spPr>
          <a:xfrm>
            <a:off x="6940103" y="5727987"/>
            <a:ext cx="316420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dirty="0"/>
              <a:t>Ansøg på 5 minutter: </a:t>
            </a:r>
          </a:p>
          <a:p>
            <a:r>
              <a:rPr lang="da-DK" sz="1200" dirty="0">
                <a:hlinkClick r:id="rId4"/>
              </a:rPr>
              <a:t>https://www.smverhvervslaan.smvdanmark.dk/</a:t>
            </a:r>
            <a:endParaRPr lang="da-DK" sz="1200" dirty="0"/>
          </a:p>
          <a:p>
            <a:r>
              <a:rPr lang="da-DK" dirty="0"/>
              <a:t> 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71ECB75-97FF-4FD4-B4ED-90115743D8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7113" y="715393"/>
            <a:ext cx="2025090" cy="342076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11CD1FAA-E51D-4D8C-B39A-D477C07A4EA7}"/>
              </a:ext>
            </a:extLst>
          </p:cNvPr>
          <p:cNvSpPr txBox="1"/>
          <p:nvPr/>
        </p:nvSpPr>
        <p:spPr>
          <a:xfrm>
            <a:off x="6530847" y="447506"/>
            <a:ext cx="9480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i="1" dirty="0"/>
              <a:t>Anbefalet af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219699BB-7DFB-476E-8899-81905704FF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1865" y="684227"/>
            <a:ext cx="1391430" cy="37324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4265A1A0-F87D-4625-B6D1-282A23AD37B8}"/>
              </a:ext>
            </a:extLst>
          </p:cNvPr>
          <p:cNvSpPr txBox="1"/>
          <p:nvPr/>
        </p:nvSpPr>
        <p:spPr>
          <a:xfrm>
            <a:off x="8743950" y="724505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i="1" dirty="0"/>
              <a:t>og</a:t>
            </a:r>
          </a:p>
        </p:txBody>
      </p:sp>
    </p:spTree>
    <p:extLst>
      <p:ext uri="{BB962C8B-B14F-4D97-AF65-F5344CB8AC3E}">
        <p14:creationId xmlns:p14="http://schemas.microsoft.com/office/powerpoint/2010/main" val="399096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308</Words>
  <Application>Microsoft Office PowerPoint</Application>
  <PresentationFormat>Widescreen</PresentationFormat>
  <Paragraphs>51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Font Awesome 5 Free</vt:lpstr>
      <vt:lpstr>Open Sans</vt:lpstr>
      <vt:lpstr>Wingdings</vt:lpstr>
      <vt:lpstr>Office-tema</vt:lpstr>
      <vt:lpstr>     Ring idag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Carsten Færge - CompanyCapital</dc:creator>
  <cp:lastModifiedBy>Carsten Færge - CompanyCapital</cp:lastModifiedBy>
  <cp:revision>35</cp:revision>
  <cp:lastPrinted>2021-04-18T18:21:43Z</cp:lastPrinted>
  <dcterms:created xsi:type="dcterms:W3CDTF">2021-04-18T17:18:01Z</dcterms:created>
  <dcterms:modified xsi:type="dcterms:W3CDTF">2021-05-05T14:42:11Z</dcterms:modified>
</cp:coreProperties>
</file>